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856" r:id="rId2"/>
  </p:sldMasterIdLst>
  <p:notesMasterIdLst>
    <p:notesMasterId r:id="rId27"/>
  </p:notesMasterIdLst>
  <p:handoutMasterIdLst>
    <p:handoutMasterId r:id="rId28"/>
  </p:handoutMasterIdLst>
  <p:sldIdLst>
    <p:sldId id="256" r:id="rId3"/>
    <p:sldId id="273" r:id="rId4"/>
    <p:sldId id="274" r:id="rId5"/>
    <p:sldId id="263" r:id="rId6"/>
    <p:sldId id="278" r:id="rId7"/>
    <p:sldId id="262" r:id="rId8"/>
    <p:sldId id="264" r:id="rId9"/>
    <p:sldId id="280" r:id="rId10"/>
    <p:sldId id="302" r:id="rId11"/>
    <p:sldId id="284" r:id="rId12"/>
    <p:sldId id="291" r:id="rId13"/>
    <p:sldId id="275" r:id="rId14"/>
    <p:sldId id="292" r:id="rId15"/>
    <p:sldId id="294" r:id="rId16"/>
    <p:sldId id="277" r:id="rId17"/>
    <p:sldId id="306" r:id="rId18"/>
    <p:sldId id="307" r:id="rId19"/>
    <p:sldId id="309" r:id="rId20"/>
    <p:sldId id="257" r:id="rId21"/>
    <p:sldId id="300" r:id="rId22"/>
    <p:sldId id="298" r:id="rId23"/>
    <p:sldId id="297" r:id="rId24"/>
    <p:sldId id="299" r:id="rId25"/>
    <p:sldId id="288" r:id="rId26"/>
  </p:sldIdLst>
  <p:sldSz cx="12188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5" pos="38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5013" autoAdjust="0"/>
  </p:normalViewPr>
  <p:slideViewPr>
    <p:cSldViewPr>
      <p:cViewPr varScale="1">
        <p:scale>
          <a:sx n="72" d="100"/>
          <a:sy n="72" d="100"/>
        </p:scale>
        <p:origin x="660" y="66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398"/>
    </p:cViewPr>
  </p:sorterViewPr>
  <p:notesViewPr>
    <p:cSldViewPr>
      <p:cViewPr varScale="1">
        <p:scale>
          <a:sx n="63" d="100"/>
          <a:sy n="63" d="100"/>
        </p:scale>
        <p:origin x="2838" y="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6ACB66-EAB9-4D45-9F9C-28EA120D791D}" type="datetimeFigureOut">
              <a:rPr lang="en-US"/>
              <a:t>11/12/2019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837A6B-DAA4-4C2D-AEAB-4E9E7009579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215455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79D970-AC71-40CF-8717-2E4EAB5207AF}" type="datetimeFigureOut">
              <a:rPr lang="en-US"/>
              <a:t>11/12/2019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266150-FA26-45B5-BF0B-186B42A09DC9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59467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CC701-D80A-463B-8415-A8548531208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3061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88825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6675" y="2404534"/>
            <a:ext cx="7764913" cy="1646302"/>
          </a:xfrm>
        </p:spPr>
        <p:txBody>
          <a:bodyPr anchor="b">
            <a:noAutofit/>
          </a:bodyPr>
          <a:lstStyle>
            <a:lvl1pPr algn="r">
              <a:defRPr sz="5398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6675" y="4050834"/>
            <a:ext cx="7764913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66975-C014-42E5-BFA6-B8D5FDD3B81F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B167E-EA96-4147-81DE-549160052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293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3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159" y="609600"/>
            <a:ext cx="8594429" cy="3403600"/>
          </a:xfrm>
        </p:spPr>
        <p:txBody>
          <a:bodyPr anchor="ctr">
            <a:normAutofit/>
          </a:bodyPr>
          <a:lstStyle>
            <a:lvl1pPr algn="l">
              <a:defRPr sz="4399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159" y="4470400"/>
            <a:ext cx="8594429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799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063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66975-C014-42E5-BFA6-B8D5FDD3B81F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B167E-EA96-4147-81DE-549160052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738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092" y="609600"/>
            <a:ext cx="8092026" cy="3022600"/>
          </a:xfrm>
        </p:spPr>
        <p:txBody>
          <a:bodyPr anchor="ctr">
            <a:normAutofit/>
          </a:bodyPr>
          <a:lstStyle>
            <a:lvl1pPr algn="l">
              <a:defRPr sz="4399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5783" y="3632200"/>
            <a:ext cx="7222643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063" indent="0">
              <a:buFontTx/>
              <a:buNone/>
              <a:defRPr/>
            </a:lvl2pPr>
            <a:lvl3pPr marL="914126" indent="0">
              <a:buFontTx/>
              <a:buNone/>
              <a:defRPr/>
            </a:lvl3pPr>
            <a:lvl4pPr marL="1371189" indent="0">
              <a:buFontTx/>
              <a:buNone/>
              <a:defRPr/>
            </a:lvl4pPr>
            <a:lvl5pPr marL="1828251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159" y="4470400"/>
            <a:ext cx="8594429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799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063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66975-C014-42E5-BFA6-B8D5FDD3B81F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B167E-EA96-4147-81DE-549160052C22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729" y="790378"/>
            <a:ext cx="609441" cy="584776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/>
          <a:p>
            <a:pPr lvl="0"/>
            <a:r>
              <a:rPr lang="en-US" sz="7998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0695" y="2886556"/>
            <a:ext cx="609441" cy="584776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/>
          <a:p>
            <a:pPr lvl="0"/>
            <a:r>
              <a:rPr lang="en-US" sz="7998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95152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159" y="1931988"/>
            <a:ext cx="8594429" cy="2595460"/>
          </a:xfrm>
        </p:spPr>
        <p:txBody>
          <a:bodyPr anchor="b">
            <a:normAutofit/>
          </a:bodyPr>
          <a:lstStyle>
            <a:lvl1pPr algn="l">
              <a:defRPr sz="4399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159" y="4527448"/>
            <a:ext cx="8594429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799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063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66975-C014-42E5-BFA6-B8D5FDD3B81F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B167E-EA96-4147-81DE-549160052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6937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092" y="609600"/>
            <a:ext cx="8092026" cy="3022600"/>
          </a:xfrm>
        </p:spPr>
        <p:txBody>
          <a:bodyPr anchor="ctr">
            <a:normAutofit/>
          </a:bodyPr>
          <a:lstStyle>
            <a:lvl1pPr algn="l">
              <a:defRPr sz="4399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156" y="4013200"/>
            <a:ext cx="8594430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399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063" indent="0">
              <a:buFontTx/>
              <a:buNone/>
              <a:defRPr/>
            </a:lvl2pPr>
            <a:lvl3pPr marL="914126" indent="0">
              <a:buFontTx/>
              <a:buNone/>
              <a:defRPr/>
            </a:lvl3pPr>
            <a:lvl4pPr marL="1371189" indent="0">
              <a:buFontTx/>
              <a:buNone/>
              <a:defRPr/>
            </a:lvl4pPr>
            <a:lvl5pPr marL="1828251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159" y="4527448"/>
            <a:ext cx="8594429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799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063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66975-C014-42E5-BFA6-B8D5FDD3B81F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B167E-EA96-4147-81DE-549160052C22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729" y="790378"/>
            <a:ext cx="609441" cy="584776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/>
          <a:p>
            <a:pPr lvl="0"/>
            <a:r>
              <a:rPr lang="en-US" sz="7998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0695" y="2886556"/>
            <a:ext cx="609441" cy="584776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/>
          <a:p>
            <a:pPr lvl="0"/>
            <a:r>
              <a:rPr lang="en-US" sz="7998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440341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621" y="609600"/>
            <a:ext cx="8585966" cy="3022600"/>
          </a:xfrm>
        </p:spPr>
        <p:txBody>
          <a:bodyPr anchor="ctr">
            <a:normAutofit/>
          </a:bodyPr>
          <a:lstStyle>
            <a:lvl1pPr algn="l">
              <a:defRPr sz="4399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156" y="4013200"/>
            <a:ext cx="8594430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399">
                <a:solidFill>
                  <a:schemeClr val="accent1"/>
                </a:solidFill>
              </a:defRPr>
            </a:lvl1pPr>
            <a:lvl2pPr marL="457063" indent="0">
              <a:buFontTx/>
              <a:buNone/>
              <a:defRPr/>
            </a:lvl2pPr>
            <a:lvl3pPr marL="914126" indent="0">
              <a:buFontTx/>
              <a:buNone/>
              <a:defRPr/>
            </a:lvl3pPr>
            <a:lvl4pPr marL="1371189" indent="0">
              <a:buFontTx/>
              <a:buNone/>
              <a:defRPr/>
            </a:lvl4pPr>
            <a:lvl5pPr marL="1828251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159" y="4527448"/>
            <a:ext cx="8594429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799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063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66975-C014-42E5-BFA6-B8D5FDD3B81F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B167E-EA96-4147-81DE-549160052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4222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66975-C014-42E5-BFA6-B8D5FDD3B81F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B167E-EA96-4147-81DE-549160052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901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5599" y="609600"/>
            <a:ext cx="130440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159" y="609600"/>
            <a:ext cx="7058311" cy="52514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66975-C014-42E5-BFA6-B8D5FDD3B81F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B167E-EA96-4147-81DE-549160052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482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66975-C014-42E5-BFA6-B8D5FDD3B81F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B167E-EA96-4147-81DE-549160052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305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159" y="2700868"/>
            <a:ext cx="8594429" cy="1826581"/>
          </a:xfrm>
        </p:spPr>
        <p:txBody>
          <a:bodyPr anchor="b"/>
          <a:lstStyle>
            <a:lvl1pPr algn="l">
              <a:defRPr sz="3999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159" y="4527448"/>
            <a:ext cx="8594429" cy="860400"/>
          </a:xfrm>
        </p:spPr>
        <p:txBody>
          <a:bodyPr anchor="t"/>
          <a:lstStyle>
            <a:lvl1pPr marL="0" indent="0" algn="l">
              <a:buNone/>
              <a:defRPr sz="1999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063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66975-C014-42E5-BFA6-B8D5FDD3B81F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B167E-EA96-4147-81DE-549160052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556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158" y="2160589"/>
            <a:ext cx="4182945" cy="38807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8645" y="2160590"/>
            <a:ext cx="4182944" cy="38807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66975-C014-42E5-BFA6-B8D5FDD3B81F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B167E-EA96-4147-81DE-549160052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057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570" y="2160983"/>
            <a:ext cx="4184533" cy="576262"/>
          </a:xfrm>
        </p:spPr>
        <p:txBody>
          <a:bodyPr anchor="b">
            <a:noAutofit/>
          </a:bodyPr>
          <a:lstStyle>
            <a:lvl1pPr marL="0" indent="0">
              <a:buNone/>
              <a:defRPr sz="2399" b="0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570" y="2737246"/>
            <a:ext cx="418453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7058" y="2160983"/>
            <a:ext cx="4184528" cy="576262"/>
          </a:xfrm>
        </p:spPr>
        <p:txBody>
          <a:bodyPr anchor="b">
            <a:noAutofit/>
          </a:bodyPr>
          <a:lstStyle>
            <a:lvl1pPr marL="0" indent="0">
              <a:buNone/>
              <a:defRPr sz="2399" b="0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7059" y="2737246"/>
            <a:ext cx="418452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66975-C014-42E5-BFA6-B8D5FDD3B81F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B167E-EA96-4147-81DE-549160052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886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158" y="609600"/>
            <a:ext cx="8594429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66975-C014-42E5-BFA6-B8D5FDD3B81F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B167E-EA96-4147-81DE-549160052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860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66975-C014-42E5-BFA6-B8D5FDD3B81F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B167E-EA96-4147-81DE-549160052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345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158" y="1498604"/>
            <a:ext cx="3853524" cy="1278466"/>
          </a:xfrm>
        </p:spPr>
        <p:txBody>
          <a:bodyPr anchor="b">
            <a:normAutofit/>
          </a:bodyPr>
          <a:lstStyle>
            <a:lvl1pPr>
              <a:defRPr sz="19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59222" y="514925"/>
            <a:ext cx="4512366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158" y="2777069"/>
            <a:ext cx="3853524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6926" indent="0">
              <a:buNone/>
              <a:defRPr sz="1400"/>
            </a:lvl2pPr>
            <a:lvl3pPr marL="913852" indent="0">
              <a:buNone/>
              <a:defRPr sz="1200"/>
            </a:lvl3pPr>
            <a:lvl4pPr marL="1370778" indent="0">
              <a:buNone/>
              <a:defRPr sz="1000"/>
            </a:lvl4pPr>
            <a:lvl5pPr marL="1827703" indent="0">
              <a:buNone/>
              <a:defRPr sz="1000"/>
            </a:lvl5pPr>
            <a:lvl6pPr marL="2284628" indent="0">
              <a:buNone/>
              <a:defRPr sz="1000"/>
            </a:lvl6pPr>
            <a:lvl7pPr marL="2741554" indent="0">
              <a:buNone/>
              <a:defRPr sz="1000"/>
            </a:lvl7pPr>
            <a:lvl8pPr marL="3198480" indent="0">
              <a:buNone/>
              <a:defRPr sz="1000"/>
            </a:lvl8pPr>
            <a:lvl9pPr marL="3655406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66975-C014-42E5-BFA6-B8D5FDD3B81F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B167E-EA96-4147-81DE-549160052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455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158" y="4800600"/>
            <a:ext cx="8594428" cy="566738"/>
          </a:xfrm>
        </p:spPr>
        <p:txBody>
          <a:bodyPr anchor="b">
            <a:normAutofit/>
          </a:bodyPr>
          <a:lstStyle>
            <a:lvl1pPr algn="l">
              <a:defRPr sz="2399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158" y="609600"/>
            <a:ext cx="8594429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063" indent="0">
              <a:buNone/>
              <a:defRPr sz="1600"/>
            </a:lvl2pPr>
            <a:lvl3pPr marL="914126" indent="0">
              <a:buNone/>
              <a:defRPr sz="1600"/>
            </a:lvl3pPr>
            <a:lvl4pPr marL="1371189" indent="0">
              <a:buNone/>
              <a:defRPr sz="1600"/>
            </a:lvl4pPr>
            <a:lvl5pPr marL="1828251" indent="0">
              <a:buNone/>
              <a:defRPr sz="1600"/>
            </a:lvl5pPr>
            <a:lvl6pPr marL="2285314" indent="0">
              <a:buNone/>
              <a:defRPr sz="1600"/>
            </a:lvl6pPr>
            <a:lvl7pPr marL="2742377" indent="0">
              <a:buNone/>
              <a:defRPr sz="1600"/>
            </a:lvl7pPr>
            <a:lvl8pPr marL="3199440" indent="0">
              <a:buNone/>
              <a:defRPr sz="1600"/>
            </a:lvl8pPr>
            <a:lvl9pPr marL="3656503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158" y="5367338"/>
            <a:ext cx="8594428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B167E-EA96-4147-81DE-549160052C22}" type="slidenum">
              <a:rPr lang="en-US" smtClean="0"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66975-C014-42E5-BFA6-B8D5FDD3B81F}" type="datetimeFigureOut">
              <a:rPr lang="en-US" smtClean="0"/>
              <a:t>11/12/2019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064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88825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158" y="609600"/>
            <a:ext cx="8594429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158" y="2160590"/>
            <a:ext cx="8594429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3257" y="6041363"/>
            <a:ext cx="91170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466975-C014-42E5-BFA6-B8D5FDD3B81F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158" y="6041363"/>
            <a:ext cx="62959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88426" y="6041363"/>
            <a:ext cx="68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93B167E-EA96-4147-81DE-549160052C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857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7" r:id="rId1"/>
    <p:sldLayoutId id="2147483858" r:id="rId2"/>
    <p:sldLayoutId id="2147483859" r:id="rId3"/>
    <p:sldLayoutId id="2147483860" r:id="rId4"/>
    <p:sldLayoutId id="2147483861" r:id="rId5"/>
    <p:sldLayoutId id="2147483862" r:id="rId6"/>
    <p:sldLayoutId id="2147483863" r:id="rId7"/>
    <p:sldLayoutId id="2147483864" r:id="rId8"/>
    <p:sldLayoutId id="2147483865" r:id="rId9"/>
    <p:sldLayoutId id="2147483866" r:id="rId10"/>
    <p:sldLayoutId id="2147483867" r:id="rId11"/>
    <p:sldLayoutId id="2147483868" r:id="rId12"/>
    <p:sldLayoutId id="2147483869" r:id="rId13"/>
    <p:sldLayoutId id="2147483870" r:id="rId14"/>
    <p:sldLayoutId id="2147483871" r:id="rId15"/>
    <p:sldLayoutId id="2147483872" r:id="rId1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457063" rtl="0" eaLnBrk="1" latinLnBrk="0" hangingPunct="1">
        <a:spcBef>
          <a:spcPct val="0"/>
        </a:spcBef>
        <a:buNone/>
        <a:defRPr sz="3599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797" indent="-342797" algn="l" defTabSz="457063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799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727" indent="-285664" algn="l" defTabSz="457063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2657" indent="-228531" algn="l" defTabSz="457063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599720" indent="-228531" algn="l" defTabSz="457063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6783" indent="-228531" algn="l" defTabSz="457063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3846" indent="-228531" algn="l" defTabSz="457063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0908" indent="-228531" algn="l" defTabSz="457063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7971" indent="-228531" algn="l" defTabSz="457063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5034" indent="-228531" algn="l" defTabSz="457063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w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jpe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school-school-icon-3158985/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hyperlink" Target="mailto:info@ocaiowa.org" TargetMode="Externa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creativecommons.org/licenses/by/3.0/" TargetMode="External"/><Relationship Id="rId4" Type="http://schemas.openxmlformats.org/officeDocument/2006/relationships/hyperlink" Target="https://chaoticsoulzzz.wordpress.com/2011/09/29/not-only-just-friends-but-also-best-friends/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iowa-farms-country-rural-landscape-1731560/" TargetMode="External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esmagazine.org/people-power/meet-the-real-life-inmates-fighting-for-mothers-rights" TargetMode="Externa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namiiowa.org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55910733@N07/5175377649/" TargetMode="Externa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8.xml"/><Relationship Id="rId4" Type="http://schemas.openxmlformats.org/officeDocument/2006/relationships/hyperlink" Target="https://creativecommons.org/licenses/by-nd/3.0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palabradevida.wordpress.com/2009/08/28/la-palabra-de-hoy-29-de-agosto-de-2009/" TargetMode="External"/><Relationship Id="rId7" Type="http://schemas.openxmlformats.org/officeDocument/2006/relationships/hyperlink" Target="https://creativecommons.org/licenses/by-sa/3.0/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reativecommons.org/licenses/by-nc-nd/3.0/" TargetMode="External"/><Relationship Id="rId5" Type="http://schemas.openxmlformats.org/officeDocument/2006/relationships/hyperlink" Target="http://www.wikidoc.org/index.php/Psychiatry" TargetMode="External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41905" y="2362200"/>
            <a:ext cx="4800601" cy="2667000"/>
          </a:xfrm>
        </p:spPr>
        <p:txBody>
          <a:bodyPr>
            <a:normAutofit/>
          </a:bodyPr>
          <a:lstStyle/>
          <a:p>
            <a:pPr algn="l"/>
            <a:r>
              <a:rPr lang="en-US" dirty="0">
                <a:solidFill>
                  <a:srgbClr val="002060"/>
                </a:solidFill>
              </a:rPr>
              <a:t>Mental Health &amp; Criminal Justice in Iowa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812" y="2027014"/>
            <a:ext cx="3524293" cy="3883249"/>
          </a:xfrm>
          <a:prstGeom prst="rect">
            <a:avLst/>
          </a:prstGeom>
        </p:spPr>
      </p:pic>
      <p:pic>
        <p:nvPicPr>
          <p:cNvPr id="1032" name="Picture 8" descr="Image result for mental health brai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7612" y="2819400"/>
            <a:ext cx="2924086" cy="1947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413" y="254687"/>
            <a:ext cx="5791200" cy="1421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78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7409" y="2804135"/>
            <a:ext cx="4503903" cy="110568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3414" y="5156397"/>
            <a:ext cx="2864188" cy="187604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2832" y="4406124"/>
            <a:ext cx="3413760" cy="838200"/>
          </a:xfrm>
          <a:prstGeom prst="rect">
            <a:avLst/>
          </a:prstGeom>
        </p:spPr>
      </p:pic>
      <p:pic>
        <p:nvPicPr>
          <p:cNvPr id="5122" name="Picture 2" descr="Image result for iowa department of corrections log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1664" y="4604547"/>
            <a:ext cx="2571750" cy="200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Image result for iowa dh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12" y="679179"/>
            <a:ext cx="2419350" cy="1873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ips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074" y="152400"/>
            <a:ext cx="1828800" cy="2094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Straight Arrow Connector 8"/>
          <p:cNvCxnSpPr/>
          <p:nvPr/>
        </p:nvCxnSpPr>
        <p:spPr>
          <a:xfrm flipH="1" flipV="1">
            <a:off x="3091655" y="1962150"/>
            <a:ext cx="628650" cy="62865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cxnSpLocks/>
          </p:cNvCxnSpPr>
          <p:nvPr/>
        </p:nvCxnSpPr>
        <p:spPr>
          <a:xfrm flipH="1">
            <a:off x="5413984" y="4260193"/>
            <a:ext cx="340557" cy="46855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cxnSpLocks/>
          </p:cNvCxnSpPr>
          <p:nvPr/>
        </p:nvCxnSpPr>
        <p:spPr>
          <a:xfrm flipH="1">
            <a:off x="7231597" y="4185447"/>
            <a:ext cx="4762" cy="8382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cxnSpLocks/>
          </p:cNvCxnSpPr>
          <p:nvPr/>
        </p:nvCxnSpPr>
        <p:spPr>
          <a:xfrm>
            <a:off x="8339505" y="3890585"/>
            <a:ext cx="618132" cy="60801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cxnSpLocks/>
          </p:cNvCxnSpPr>
          <p:nvPr/>
        </p:nvCxnSpPr>
        <p:spPr>
          <a:xfrm flipV="1">
            <a:off x="8151812" y="2646777"/>
            <a:ext cx="609600" cy="54908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cxnSpLocks/>
          </p:cNvCxnSpPr>
          <p:nvPr/>
        </p:nvCxnSpPr>
        <p:spPr>
          <a:xfrm flipV="1">
            <a:off x="5719760" y="2300096"/>
            <a:ext cx="7938" cy="5806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7961312" y="1161048"/>
            <a:ext cx="3352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13 affiliates across the state</a:t>
            </a:r>
          </a:p>
        </p:txBody>
      </p:sp>
      <p:pic>
        <p:nvPicPr>
          <p:cNvPr id="15" name="Picture 2" descr="/var/folders/hh/2dc55cxx2yv60gcw0rdc3tv80000gn/T/com.microsoft.Powerpoint/WebArchiveCopyPasteTempFiles/B9mQkjLZ2IfnwAAAABJRU5ErkJggg==">
            <a:extLst>
              <a:ext uri="{FF2B5EF4-FFF2-40B4-BE49-F238E27FC236}">
                <a16:creationId xmlns:a16="http://schemas.microsoft.com/office/drawing/2014/main" id="{8DA01D2B-FBB7-524E-B6AB-03DA2A48D2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638" y="4131074"/>
            <a:ext cx="2967468" cy="880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1E9725E4-25A3-6448-8901-5A69E7E22735}"/>
              </a:ext>
            </a:extLst>
          </p:cNvPr>
          <p:cNvCxnSpPr>
            <a:cxnSpLocks/>
          </p:cNvCxnSpPr>
          <p:nvPr/>
        </p:nvCxnSpPr>
        <p:spPr>
          <a:xfrm flipH="1">
            <a:off x="3449022" y="4305301"/>
            <a:ext cx="411670" cy="53251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0195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809A06B-08C3-4D1A-BD50-5AA94FEDE4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438" y="1082145"/>
            <a:ext cx="6784609" cy="5095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096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5">
            <a:extLst>
              <a:ext uri="{FF2B5EF4-FFF2-40B4-BE49-F238E27FC236}">
                <a16:creationId xmlns:a16="http://schemas.microsoft.com/office/drawing/2014/main" id="{E4951899-B99C-47AB-9C7C-16264D7A14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88828" cy="6866467"/>
            <a:chOff x="0" y="-8467"/>
            <a:chExt cx="12192000" cy="6866467"/>
          </a:xfrm>
        </p:grpSpPr>
        <p:cxnSp>
          <p:nvCxnSpPr>
            <p:cNvPr id="14" name="Straight Connector 16">
              <a:extLst>
                <a:ext uri="{FF2B5EF4-FFF2-40B4-BE49-F238E27FC236}">
                  <a16:creationId xmlns:a16="http://schemas.microsoft.com/office/drawing/2014/main" id="{B94D217E-92A1-48B2-B6BF-8B6A35AF9D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17">
              <a:extLst>
                <a:ext uri="{FF2B5EF4-FFF2-40B4-BE49-F238E27FC236}">
                  <a16:creationId xmlns:a16="http://schemas.microsoft.com/office/drawing/2014/main" id="{69582FD9-95AB-4339-8A07-BAD420BE10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23">
              <a:extLst>
                <a:ext uri="{FF2B5EF4-FFF2-40B4-BE49-F238E27FC236}">
                  <a16:creationId xmlns:a16="http://schemas.microsoft.com/office/drawing/2014/main" id="{6778DC79-DE09-4F89-81B1-275C542D7F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Rectangle 25">
              <a:extLst>
                <a:ext uri="{FF2B5EF4-FFF2-40B4-BE49-F238E27FC236}">
                  <a16:creationId xmlns:a16="http://schemas.microsoft.com/office/drawing/2014/main" id="{EAEC370A-1F34-4D8E-B065-81F6F568AA7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Isosceles Triangle 20">
              <a:extLst>
                <a:ext uri="{FF2B5EF4-FFF2-40B4-BE49-F238E27FC236}">
                  <a16:creationId xmlns:a16="http://schemas.microsoft.com/office/drawing/2014/main" id="{A816EDF3-D9EE-488C-AFDC-0223815139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Rectangle 27">
              <a:extLst>
                <a:ext uri="{FF2B5EF4-FFF2-40B4-BE49-F238E27FC236}">
                  <a16:creationId xmlns:a16="http://schemas.microsoft.com/office/drawing/2014/main" id="{E8330BD4-97D9-4D24-815A-0E557B04F9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8">
              <a:extLst>
                <a:ext uri="{FF2B5EF4-FFF2-40B4-BE49-F238E27FC236}">
                  <a16:creationId xmlns:a16="http://schemas.microsoft.com/office/drawing/2014/main" id="{EA8EDE67-BAC0-478C-99D9-BBC5AD5320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7" name="Rectangle 29">
              <a:extLst>
                <a:ext uri="{FF2B5EF4-FFF2-40B4-BE49-F238E27FC236}">
                  <a16:creationId xmlns:a16="http://schemas.microsoft.com/office/drawing/2014/main" id="{33DFB3F3-2523-4F1F-BC2B-B97C172F2C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Isosceles Triangle 24">
              <a:extLst>
                <a:ext uri="{FF2B5EF4-FFF2-40B4-BE49-F238E27FC236}">
                  <a16:creationId xmlns:a16="http://schemas.microsoft.com/office/drawing/2014/main" id="{5E5660E4-7443-4FCC-AD43-9D1AE972B5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5">
              <a:extLst>
                <a:ext uri="{FF2B5EF4-FFF2-40B4-BE49-F238E27FC236}">
                  <a16:creationId xmlns:a16="http://schemas.microsoft.com/office/drawing/2014/main" id="{4EDF9C36-B365-4426-85B9-82E0DE187A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97AC2CFB-84F9-4CD3-8685-00971D5511F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13043" r="-1" b="366"/>
          <a:stretch/>
        </p:blipFill>
        <p:spPr>
          <a:xfrm>
            <a:off x="4268742" y="-1"/>
            <a:ext cx="7920083" cy="6858001"/>
          </a:xfrm>
          <a:custGeom>
            <a:avLst/>
            <a:gdLst>
              <a:gd name="connsiteX0" fmla="*/ 379987 w 7922146"/>
              <a:gd name="connsiteY0" fmla="*/ 0 h 6858001"/>
              <a:gd name="connsiteX1" fmla="*/ 5304971 w 7922146"/>
              <a:gd name="connsiteY1" fmla="*/ 0 h 6858001"/>
              <a:gd name="connsiteX2" fmla="*/ 7065281 w 7922146"/>
              <a:gd name="connsiteY2" fmla="*/ 0 h 6858001"/>
              <a:gd name="connsiteX3" fmla="*/ 7397540 w 7922146"/>
              <a:gd name="connsiteY3" fmla="*/ 0 h 6858001"/>
              <a:gd name="connsiteX4" fmla="*/ 7397540 w 7922146"/>
              <a:gd name="connsiteY4" fmla="*/ 1 h 6858001"/>
              <a:gd name="connsiteX5" fmla="*/ 7922146 w 7922146"/>
              <a:gd name="connsiteY5" fmla="*/ 1 h 6858001"/>
              <a:gd name="connsiteX6" fmla="*/ 7922146 w 7922146"/>
              <a:gd name="connsiteY6" fmla="*/ 6858001 h 6858001"/>
              <a:gd name="connsiteX7" fmla="*/ 7065281 w 7922146"/>
              <a:gd name="connsiteY7" fmla="*/ 6858001 h 6858001"/>
              <a:gd name="connsiteX8" fmla="*/ 7065281 w 7922146"/>
              <a:gd name="connsiteY8" fmla="*/ 6858000 h 6858001"/>
              <a:gd name="connsiteX9" fmla="*/ 5932989 w 7922146"/>
              <a:gd name="connsiteY9" fmla="*/ 6858000 h 6858001"/>
              <a:gd name="connsiteX10" fmla="*/ 5932989 w 7922146"/>
              <a:gd name="connsiteY10" fmla="*/ 6858001 h 6858001"/>
              <a:gd name="connsiteX11" fmla="*/ 27809 w 7922146"/>
              <a:gd name="connsiteY11" fmla="*/ 6858001 h 6858001"/>
              <a:gd name="connsiteX12" fmla="*/ 1803228 w 7922146"/>
              <a:gd name="connsiteY12" fmla="*/ 4521201 h 6858001"/>
              <a:gd name="connsiteX13" fmla="*/ 0 w 7922146"/>
              <a:gd name="connsiteY13" fmla="*/ 0 h 6858001"/>
              <a:gd name="connsiteX14" fmla="*/ 379987 w 7922146"/>
              <a:gd name="connsiteY14" fmla="*/ 0 h 6858001"/>
              <a:gd name="connsiteX15" fmla="*/ 0 w 7922146"/>
              <a:gd name="connsiteY15" fmla="*/ 407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922146" h="6858001">
                <a:moveTo>
                  <a:pt x="379987" y="0"/>
                </a:moveTo>
                <a:lnTo>
                  <a:pt x="5304971" y="0"/>
                </a:lnTo>
                <a:lnTo>
                  <a:pt x="7065281" y="0"/>
                </a:lnTo>
                <a:lnTo>
                  <a:pt x="7397540" y="0"/>
                </a:lnTo>
                <a:lnTo>
                  <a:pt x="7397540" y="1"/>
                </a:lnTo>
                <a:lnTo>
                  <a:pt x="7922146" y="1"/>
                </a:lnTo>
                <a:lnTo>
                  <a:pt x="7922146" y="6858001"/>
                </a:lnTo>
                <a:lnTo>
                  <a:pt x="7065281" y="6858001"/>
                </a:lnTo>
                <a:lnTo>
                  <a:pt x="7065281" y="6858000"/>
                </a:lnTo>
                <a:lnTo>
                  <a:pt x="5932989" y="6858000"/>
                </a:lnTo>
                <a:lnTo>
                  <a:pt x="5932989" y="6858001"/>
                </a:lnTo>
                <a:lnTo>
                  <a:pt x="27809" y="6858001"/>
                </a:lnTo>
                <a:lnTo>
                  <a:pt x="1803228" y="4521201"/>
                </a:lnTo>
                <a:close/>
                <a:moveTo>
                  <a:pt x="0" y="0"/>
                </a:moveTo>
                <a:lnTo>
                  <a:pt x="379987" y="0"/>
                </a:lnTo>
                <a:lnTo>
                  <a:pt x="0" y="407"/>
                </a:lnTo>
                <a:close/>
              </a:path>
            </a:pathLst>
          </a:cu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77156" y="609600"/>
            <a:ext cx="3850120" cy="1320800"/>
          </a:xfrm>
        </p:spPr>
        <p:txBody>
          <a:bodyPr vert="horz" lIns="91440" tIns="45720" rIns="91440" bIns="45720" rtlCol="0" anchor="t">
            <a:normAutofit/>
          </a:bodyPr>
          <a:lstStyle/>
          <a:p>
            <a:pPr defTabSz="457200"/>
            <a:r>
              <a:rPr lang="en-US" sz="3600"/>
              <a:t>Education: Local, State &amp; National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677157" y="2160589"/>
            <a:ext cx="3850119" cy="3880773"/>
          </a:xfrm>
        </p:spPr>
        <p:txBody>
          <a:bodyPr vert="horz" lIns="91440" tIns="45720" rIns="91440" bIns="45720" rtlCol="0">
            <a:normAutofit/>
          </a:bodyPr>
          <a:lstStyle/>
          <a:p>
            <a:pPr defTabSz="457200">
              <a:lnSpc>
                <a:spcPct val="90000"/>
              </a:lnSpc>
            </a:pPr>
            <a:r>
              <a:rPr lang="en-US"/>
              <a:t>NAMI affiliates offer classes and presentations to the local communities they serve.</a:t>
            </a:r>
          </a:p>
          <a:p>
            <a:pPr defTabSz="457200">
              <a:lnSpc>
                <a:spcPct val="90000"/>
              </a:lnSpc>
            </a:pPr>
            <a:endParaRPr lang="en-US"/>
          </a:p>
          <a:p>
            <a:pPr defTabSz="457200">
              <a:lnSpc>
                <a:spcPct val="90000"/>
              </a:lnSpc>
            </a:pPr>
            <a:r>
              <a:rPr lang="en-US"/>
              <a:t>NAMI Iowa offers program training statewide and an annual educational conference.</a:t>
            </a:r>
          </a:p>
          <a:p>
            <a:pPr defTabSz="457200">
              <a:lnSpc>
                <a:spcPct val="90000"/>
              </a:lnSpc>
            </a:pPr>
            <a:endParaRPr lang="en-US"/>
          </a:p>
          <a:p>
            <a:pPr defTabSz="457200">
              <a:lnSpc>
                <a:spcPct val="90000"/>
              </a:lnSpc>
            </a:pPr>
            <a:r>
              <a:rPr lang="en-US"/>
              <a:t>NAMI’s national organization develops programs, creates curricula, and trains state program trainers.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4FA5DFF-7FE6-4855-84E6-DFA78EE978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368571" y="0"/>
            <a:ext cx="1218883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2AFD8CBA-54A3-4363-991B-B9C631BBFA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423333" y="3681413"/>
            <a:ext cx="4762317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Rectangle 23">
            <a:extLst>
              <a:ext uri="{FF2B5EF4-FFF2-40B4-BE49-F238E27FC236}">
                <a16:creationId xmlns:a16="http://schemas.microsoft.com/office/drawing/2014/main" id="{3F088236-D655-4F88-B238-E167623580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79084" y="-8467"/>
            <a:ext cx="3006566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4" name="Rectangle 25">
            <a:extLst>
              <a:ext uri="{FF2B5EF4-FFF2-40B4-BE49-F238E27FC236}">
                <a16:creationId xmlns:a16="http://schemas.microsoft.com/office/drawing/2014/main" id="{3DAC0C92-199E-475C-9390-119A9B027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00941" y="-8467"/>
            <a:ext cx="2587884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6" name="Isosceles Triangle 24">
            <a:extLst>
              <a:ext uri="{FF2B5EF4-FFF2-40B4-BE49-F238E27FC236}">
                <a16:creationId xmlns:a16="http://schemas.microsoft.com/office/drawing/2014/main" id="{C4CFB339-0ED8-4FE2-9EF1-6D1375B849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30006" y="3048000"/>
            <a:ext cx="3258819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Rectangle 27">
            <a:extLst>
              <a:ext uri="{FF2B5EF4-FFF2-40B4-BE49-F238E27FC236}">
                <a16:creationId xmlns:a16="http://schemas.microsoft.com/office/drawing/2014/main" id="{31896C80-2069-4431-9C19-83B9137344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32069" y="-8467"/>
            <a:ext cx="2853582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4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0" name="Rectangle 28">
            <a:extLst>
              <a:ext uri="{FF2B5EF4-FFF2-40B4-BE49-F238E27FC236}">
                <a16:creationId xmlns:a16="http://schemas.microsoft.com/office/drawing/2014/main" id="{BF120A21-0841-4823-B0C4-28AEBCEF9B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95891" y="-8467"/>
            <a:ext cx="1289758" cy="6866467"/>
          </a:xfrm>
          <a:custGeom>
            <a:avLst/>
            <a:gdLst/>
            <a:ahLst/>
            <a:cxnLst/>
            <a:rect l="l" t="t" r="r" b="b"/>
            <a:pathLst>
              <a:path w="1290094" h="6858000">
                <a:moveTo>
                  <a:pt x="1019735" y="0"/>
                </a:moveTo>
                <a:lnTo>
                  <a:pt x="1290094" y="0"/>
                </a:lnTo>
                <a:lnTo>
                  <a:pt x="1290094" y="6858000"/>
                </a:lnTo>
                <a:lnTo>
                  <a:pt x="0" y="6858000"/>
                </a:lnTo>
                <a:lnTo>
                  <a:pt x="101973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2" name="Rectangle 29">
            <a:extLst>
              <a:ext uri="{FF2B5EF4-FFF2-40B4-BE49-F238E27FC236}">
                <a16:creationId xmlns:a16="http://schemas.microsoft.com/office/drawing/2014/main" id="{DBB05BAE-BBD3-4289-899F-A6851503C6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36150" y="-8467"/>
            <a:ext cx="1249499" cy="6866467"/>
          </a:xfrm>
          <a:custGeom>
            <a:avLst/>
            <a:gdLst/>
            <a:ahLst/>
            <a:cxnLst/>
            <a:rect l="l" t="t" r="r" b="b"/>
            <a:pathLst>
              <a:path w="1249825" h="6858000">
                <a:moveTo>
                  <a:pt x="0" y="0"/>
                </a:moveTo>
                <a:lnTo>
                  <a:pt x="1249825" y="0"/>
                </a:lnTo>
                <a:lnTo>
                  <a:pt x="1249825" y="6858000"/>
                </a:lnTo>
                <a:lnTo>
                  <a:pt x="1109382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4" name="Isosceles Triangle 29">
            <a:extLst>
              <a:ext uri="{FF2B5EF4-FFF2-40B4-BE49-F238E27FC236}">
                <a16:creationId xmlns:a16="http://schemas.microsoft.com/office/drawing/2014/main" id="{9874D11C-36F5-4BBE-A490-019A54E953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368965" y="3589867"/>
            <a:ext cx="1816685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1508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1EA8EF-B4EC-4DF5-8ABB-7B1AEB35A6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440" y="228600"/>
            <a:ext cx="10969943" cy="6400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dirty="0">
                <a:solidFill>
                  <a:srgbClr val="0070C0"/>
                </a:solidFill>
                <a:latin typeface="+mj-lt"/>
              </a:rPr>
              <a:t>Classes</a:t>
            </a:r>
          </a:p>
          <a:p>
            <a:pPr marL="0" indent="0">
              <a:buNone/>
            </a:pPr>
            <a:endParaRPr lang="en-US" sz="2400" dirty="0">
              <a:latin typeface="+mj-lt"/>
            </a:endParaRPr>
          </a:p>
          <a:p>
            <a:pPr marL="0" indent="0">
              <a:buNone/>
            </a:pPr>
            <a:r>
              <a:rPr lang="en-US" sz="2400" dirty="0">
                <a:latin typeface="+mj-lt"/>
              </a:rPr>
              <a:t>NAMI classes offer information, resources and a community of support. They aim to increase understanding of mental health, improve coping skills and empower participants to advocate for themselves or their loved one.</a:t>
            </a:r>
          </a:p>
          <a:p>
            <a:pPr marL="0" indent="0">
              <a:buNone/>
            </a:pPr>
            <a:endParaRPr lang="en-US" sz="2400" dirty="0">
              <a:latin typeface="+mj-lt"/>
            </a:endParaRPr>
          </a:p>
          <a:p>
            <a:r>
              <a:rPr lang="en-US" sz="2000" b="1" dirty="0">
                <a:latin typeface="+mj-lt"/>
              </a:rPr>
              <a:t>Family-to-Family </a:t>
            </a:r>
            <a:r>
              <a:rPr lang="en-US" sz="2000" dirty="0">
                <a:latin typeface="+mj-lt"/>
              </a:rPr>
              <a:t>is for families, partners and friends of people who have mental health conditions.  </a:t>
            </a:r>
          </a:p>
          <a:p>
            <a:pPr lvl="0"/>
            <a:r>
              <a:rPr lang="en-US" sz="2000" b="1" dirty="0">
                <a:latin typeface="+mj-lt"/>
              </a:rPr>
              <a:t>Peer-to-Peer </a:t>
            </a:r>
            <a:r>
              <a:rPr lang="en-US" sz="2000" dirty="0">
                <a:latin typeface="+mj-lt"/>
              </a:rPr>
              <a:t>is for anyone who is experiencing or has experienced a mental health challenge. </a:t>
            </a:r>
          </a:p>
          <a:p>
            <a:pPr lvl="0"/>
            <a:r>
              <a:rPr lang="en-US" sz="2000" b="1" dirty="0"/>
              <a:t>Basics </a:t>
            </a:r>
            <a:r>
              <a:rPr lang="en-US" sz="2000" dirty="0"/>
              <a:t>is for parents, guardians and other family who provide care for youth with mental health symptoms. </a:t>
            </a:r>
          </a:p>
          <a:p>
            <a:pPr lvl="0"/>
            <a:r>
              <a:rPr lang="en-US" sz="2000" b="1" dirty="0"/>
              <a:t>Homefront </a:t>
            </a:r>
            <a:r>
              <a:rPr lang="en-US" sz="2000" dirty="0"/>
              <a:t>is for families, partners and friends who provide care for Service Members/Veterans experiencing mental health symptoms. </a:t>
            </a:r>
          </a:p>
          <a:p>
            <a:pPr marL="0" indent="0">
              <a:buNone/>
            </a:pPr>
            <a:endParaRPr lang="en-US" sz="2399" dirty="0">
              <a:latin typeface="+mj-lt"/>
            </a:endParaRPr>
          </a:p>
          <a:p>
            <a:endParaRPr lang="en-US" sz="2399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62398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3731FD-DED5-430A-A548-179A2DD1D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158" y="609600"/>
            <a:ext cx="8594429" cy="990600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0070C0"/>
                </a:solidFill>
              </a:rPr>
              <a:t>Presentations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B71B8F-07DC-4F60-8683-17344BCABB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440" y="1752600"/>
            <a:ext cx="10969943" cy="43157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199" dirty="0">
                <a:latin typeface="+mj-lt"/>
              </a:rPr>
              <a:t>NAMI presentations give audiences the opportunity to hear stories of direct experiences of mental health conditions. </a:t>
            </a:r>
          </a:p>
          <a:p>
            <a:r>
              <a:rPr lang="en-US" sz="2800" dirty="0">
                <a:latin typeface="+mj-lt"/>
              </a:rPr>
              <a:t>Provider – 15 hours for clinicians</a:t>
            </a:r>
          </a:p>
          <a:p>
            <a:r>
              <a:rPr lang="en-US" sz="2800" dirty="0">
                <a:latin typeface="+mj-lt"/>
              </a:rPr>
              <a:t>Ending the Silence – 50 minutes for middle &amp; high school students; versions for educators and parents</a:t>
            </a:r>
          </a:p>
          <a:p>
            <a:r>
              <a:rPr lang="en-US" sz="2800" dirty="0">
                <a:latin typeface="+mj-lt"/>
              </a:rPr>
              <a:t>In Our Own Voice – peers telling their own stories</a:t>
            </a:r>
          </a:p>
          <a:p>
            <a:r>
              <a:rPr lang="en-US" sz="2800" dirty="0">
                <a:latin typeface="+mj-lt"/>
              </a:rPr>
              <a:t>Make It OK – anti-stigma message for workplaces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5199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BCAEEEBD-779B-4609-A737-4BEFD64744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88828" cy="6866467"/>
            <a:chOff x="0" y="-8467"/>
            <a:chExt cx="12192000" cy="6866467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9F865128-9162-4A93-BA38-3EDA100D050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97FAD7EB-2975-48FE-9C11-06D44B0DB02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Rectangle 23">
              <a:extLst>
                <a:ext uri="{FF2B5EF4-FFF2-40B4-BE49-F238E27FC236}">
                  <a16:creationId xmlns:a16="http://schemas.microsoft.com/office/drawing/2014/main" id="{8F958341-3D13-40CF-B851-BBFE57BD4E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5">
              <a:extLst>
                <a:ext uri="{FF2B5EF4-FFF2-40B4-BE49-F238E27FC236}">
                  <a16:creationId xmlns:a16="http://schemas.microsoft.com/office/drawing/2014/main" id="{E52E91BF-6028-4758-83D2-479E08BC69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BB6FFE21-EADD-48B3-B3A3-7D6CEBD0A0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7">
              <a:extLst>
                <a:ext uri="{FF2B5EF4-FFF2-40B4-BE49-F238E27FC236}">
                  <a16:creationId xmlns:a16="http://schemas.microsoft.com/office/drawing/2014/main" id="{1DC66C91-0E5F-44BB-A970-EBE30BD37F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8">
              <a:extLst>
                <a:ext uri="{FF2B5EF4-FFF2-40B4-BE49-F238E27FC236}">
                  <a16:creationId xmlns:a16="http://schemas.microsoft.com/office/drawing/2014/main" id="{B94AAD67-2A87-45F4-89D1-050773C994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9">
              <a:extLst>
                <a:ext uri="{FF2B5EF4-FFF2-40B4-BE49-F238E27FC236}">
                  <a16:creationId xmlns:a16="http://schemas.microsoft.com/office/drawing/2014/main" id="{7051A6E4-D760-437F-8BB3-F99D4A20F5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5">
              <a:extLst>
                <a:ext uri="{FF2B5EF4-FFF2-40B4-BE49-F238E27FC236}">
                  <a16:creationId xmlns:a16="http://schemas.microsoft.com/office/drawing/2014/main" id="{2A6C2BC1-D612-48ED-923C-0F0024DB064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>
              <a:extLst>
                <a:ext uri="{FF2B5EF4-FFF2-40B4-BE49-F238E27FC236}">
                  <a16:creationId xmlns:a16="http://schemas.microsoft.com/office/drawing/2014/main" id="{3EC7FFC4-633F-4F2A-AB36-3D953B16B6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8267EEE4-6354-4F1C-9484-951F0EB92F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0"/>
            <a:ext cx="1218247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89510" y="609600"/>
            <a:ext cx="5496929" cy="13208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457200"/>
            <a:r>
              <a:rPr lang="en-US" sz="3600"/>
              <a:t>Support</a:t>
            </a:r>
          </a:p>
        </p:txBody>
      </p:sp>
      <p:sp>
        <p:nvSpPr>
          <p:cNvPr id="31" name="Isosceles Triangle 30">
            <a:extLst>
              <a:ext uri="{FF2B5EF4-FFF2-40B4-BE49-F238E27FC236}">
                <a16:creationId xmlns:a16="http://schemas.microsoft.com/office/drawing/2014/main" id="{0E5A83F9-E6B8-40BD-9C0D-9A6F156507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376" cy="5666154"/>
          </a:xfrm>
          <a:prstGeom prst="triangle">
            <a:avLst>
              <a:gd name="adj" fmla="val 10000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989512" y="2160589"/>
            <a:ext cx="5548287" cy="3880773"/>
          </a:xfrm>
        </p:spPr>
        <p:txBody>
          <a:bodyPr vert="horz" lIns="91440" tIns="45720" rIns="91440" bIns="45720" rtlCol="0">
            <a:normAutofit/>
          </a:bodyPr>
          <a:lstStyle/>
          <a:p>
            <a:pPr marL="171399" indent="-171399" defTabSz="457200">
              <a:lnSpc>
                <a:spcPct val="90000"/>
              </a:lnSpc>
            </a:pPr>
            <a:r>
              <a:rPr lang="en-US" sz="1700"/>
              <a:t>NAMI affiliates offer support groups run by and for people with mental health conditions as well as groups run by and for family members.</a:t>
            </a:r>
          </a:p>
          <a:p>
            <a:pPr marL="0" indent="0" defTabSz="457200">
              <a:lnSpc>
                <a:spcPct val="90000"/>
              </a:lnSpc>
            </a:pPr>
            <a:r>
              <a:rPr lang="en-US" sz="1700" b="1"/>
              <a:t>NAMI Connection &amp; NAMI Family Support Group</a:t>
            </a:r>
          </a:p>
          <a:p>
            <a:pPr marL="0" indent="0" defTabSz="457200">
              <a:lnSpc>
                <a:spcPct val="90000"/>
              </a:lnSpc>
            </a:pPr>
            <a:endParaRPr lang="en-US" sz="1700"/>
          </a:p>
          <a:p>
            <a:pPr marL="171399" indent="-171399" defTabSz="457200">
              <a:lnSpc>
                <a:spcPct val="90000"/>
              </a:lnSpc>
            </a:pPr>
            <a:r>
              <a:rPr lang="en-US" sz="1700"/>
              <a:t>NAMI Iowa offers a resource and referral help line through the Iowa Office of Consumer Affairs, a contract with Iowa Department of Human Services.</a:t>
            </a:r>
          </a:p>
          <a:p>
            <a:pPr marL="0" indent="0" defTabSz="457200">
              <a:lnSpc>
                <a:spcPct val="90000"/>
              </a:lnSpc>
            </a:pPr>
            <a:r>
              <a:rPr lang="en-US" sz="1700" b="1"/>
              <a:t>Call 1-855-622-4692 or </a:t>
            </a:r>
            <a:r>
              <a:rPr lang="en-US" sz="1700" b="1">
                <a:hlinkClick r:id="rId2"/>
              </a:rPr>
              <a:t>info@ocaiowa.org</a:t>
            </a:r>
            <a:endParaRPr lang="en-US" sz="1700" b="1"/>
          </a:p>
          <a:p>
            <a:pPr marL="0" indent="0" defTabSz="457200">
              <a:lnSpc>
                <a:spcPct val="90000"/>
              </a:lnSpc>
            </a:pPr>
            <a:endParaRPr lang="en-US" sz="1700" b="1"/>
          </a:p>
          <a:p>
            <a:pPr marL="171399" indent="-171399" defTabSz="457200">
              <a:lnSpc>
                <a:spcPct val="90000"/>
              </a:lnSpc>
            </a:pPr>
            <a:r>
              <a:rPr lang="en-US" sz="1700"/>
              <a:t>NAMI national offers a national help line to connect with resources in other states. </a:t>
            </a:r>
            <a:r>
              <a:rPr lang="en-US" sz="1700" b="1"/>
              <a:t>1-800-273-8255</a:t>
            </a:r>
          </a:p>
        </p:txBody>
      </p:sp>
      <p:pic>
        <p:nvPicPr>
          <p:cNvPr id="5" name="Content Placeholder 5">
            <a:extLst>
              <a:ext uri="{FF2B5EF4-FFF2-40B4-BE49-F238E27FC236}">
                <a16:creationId xmlns:a16="http://schemas.microsoft.com/office/drawing/2014/main" id="{2E52B231-D150-4DE0-B106-4D386B4BD27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5484" r="2" b="2"/>
          <a:stretch/>
        </p:blipFill>
        <p:spPr>
          <a:xfrm>
            <a:off x="7529520" y="10"/>
            <a:ext cx="4656128" cy="3448414"/>
          </a:xfrm>
          <a:prstGeom prst="rect">
            <a:avLst/>
          </a:prstGeom>
        </p:spPr>
      </p:pic>
      <p:pic>
        <p:nvPicPr>
          <p:cNvPr id="12" name="Content Placeholder 5">
            <a:extLst>
              <a:ext uri="{FF2B5EF4-FFF2-40B4-BE49-F238E27FC236}">
                <a16:creationId xmlns:a16="http://schemas.microsoft.com/office/drawing/2014/main" id="{3DF131B4-A06B-4DEF-B583-6E58A9984C0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4949" r="-3" b="-3"/>
          <a:stretch/>
        </p:blipFill>
        <p:spPr>
          <a:xfrm>
            <a:off x="7526347" y="3437472"/>
            <a:ext cx="4656128" cy="342899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F683374-ACA3-4048-81CC-634BA032E6E7}"/>
              </a:ext>
            </a:extLst>
          </p:cNvPr>
          <p:cNvSpPr txBox="1"/>
          <p:nvPr/>
        </p:nvSpPr>
        <p:spPr>
          <a:xfrm>
            <a:off x="9792015" y="6870700"/>
            <a:ext cx="2396810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700">
                <a:solidFill>
                  <a:srgbClr val="FFFFFF"/>
                </a:solidFill>
                <a:hlinkClick r:id="rId4" tooltip="https://chaoticsoulzzz.wordpress.com/2011/09/29/not-only-just-friends-but-also-best-friends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700">
                <a:solidFill>
                  <a:srgbClr val="FFFFFF"/>
                </a:solidFill>
              </a:rPr>
              <a:t> by Unknown Author is licensed under </a:t>
            </a:r>
            <a:r>
              <a:rPr lang="en-US" sz="700">
                <a:solidFill>
                  <a:srgbClr val="FFFFFF"/>
                </a:solidFill>
                <a:hlinkClick r:id="rId5" tooltip="https://creativecommons.org/licenses/by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</a:t>
            </a:r>
            <a:endParaRPr lang="en-US" sz="700">
              <a:solidFill>
                <a:srgbClr val="FFFFFF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75E2A20-C76B-49C1-9B97-6A2CC8DBDB12}"/>
              </a:ext>
            </a:extLst>
          </p:cNvPr>
          <p:cNvSpPr txBox="1"/>
          <p:nvPr/>
        </p:nvSpPr>
        <p:spPr>
          <a:xfrm>
            <a:off x="7382505" y="6870700"/>
            <a:ext cx="2396810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700">
                <a:solidFill>
                  <a:srgbClr val="FFFFFF"/>
                </a:solidFill>
                <a:hlinkClick r:id="rId4" tooltip="https://chaoticsoulzzz.wordpress.com/2011/09/29/not-only-just-friends-but-also-best-friends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700">
                <a:solidFill>
                  <a:srgbClr val="FFFFFF"/>
                </a:solidFill>
              </a:rPr>
              <a:t> by Unknown Author is licensed under </a:t>
            </a:r>
            <a:r>
              <a:rPr lang="en-US" sz="700">
                <a:solidFill>
                  <a:srgbClr val="FFFFFF"/>
                </a:solidFill>
                <a:hlinkClick r:id="rId5" tooltip="https://creativecommons.org/licenses/by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</a:t>
            </a:r>
            <a:endParaRPr lang="en-US" sz="700">
              <a:solidFill>
                <a:srgbClr val="FFFFFF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3FAA701-4258-4E17-B37A-BEE4FD70B49D}"/>
              </a:ext>
            </a:extLst>
          </p:cNvPr>
          <p:cNvSpPr txBox="1"/>
          <p:nvPr/>
        </p:nvSpPr>
        <p:spPr>
          <a:xfrm>
            <a:off x="4972995" y="6870700"/>
            <a:ext cx="2396810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700">
                <a:solidFill>
                  <a:srgbClr val="FFFFFF"/>
                </a:solidFill>
                <a:hlinkClick r:id="rId4" tooltip="https://chaoticsoulzzz.wordpress.com/2011/09/29/not-only-just-friends-but-also-best-friends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700">
                <a:solidFill>
                  <a:srgbClr val="FFFFFF"/>
                </a:solidFill>
              </a:rPr>
              <a:t> by Unknown Author is licensed under </a:t>
            </a:r>
            <a:r>
              <a:rPr lang="en-US" sz="700">
                <a:solidFill>
                  <a:srgbClr val="FFFFFF"/>
                </a:solidFill>
                <a:hlinkClick r:id="rId5" tooltip="https://creativecommons.org/licenses/by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</a:t>
            </a:r>
            <a:endParaRPr lang="en-US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727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4D9592-E177-46D1-805C-72B0A0541F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158" y="2160590"/>
            <a:ext cx="8594429" cy="4087810"/>
          </a:xfrm>
        </p:spPr>
        <p:txBody>
          <a:bodyPr>
            <a:normAutofit fontScale="70000" lnSpcReduction="20000"/>
          </a:bodyPr>
          <a:lstStyle/>
          <a:p>
            <a:r>
              <a:rPr lang="en-US" sz="3400" b="1" dirty="0">
                <a:latin typeface="+mj-lt"/>
              </a:rPr>
              <a:t>NAMI Provider </a:t>
            </a:r>
            <a:r>
              <a:rPr lang="en-US" sz="3400" dirty="0">
                <a:latin typeface="+mj-lt"/>
              </a:rPr>
              <a:t>offers 15 hours of training to clinicians and clinicians-in-training providing mental health treatment services. The course aims to expand participants’ compassion for clients and their families and to promote a collaborative model of care.</a:t>
            </a:r>
          </a:p>
          <a:p>
            <a:r>
              <a:rPr lang="en-US" sz="3400" dirty="0">
                <a:latin typeface="+mj-lt"/>
              </a:rPr>
              <a:t>NAMI Iowa has a partnership with Des Moines University to educate all third-year medical students. </a:t>
            </a:r>
          </a:p>
          <a:p>
            <a:r>
              <a:rPr lang="en-US" sz="3400" dirty="0">
                <a:latin typeface="+mj-lt"/>
              </a:rPr>
              <a:t>NAMI Provider is led collaboratively by a person with a mental illness (peer), a family member of a peer, and a clinician who is also a peer or a family member.</a:t>
            </a:r>
          </a:p>
          <a:p>
            <a:r>
              <a:rPr lang="en-US" sz="3400" dirty="0">
                <a:latin typeface="+mj-lt"/>
              </a:rPr>
              <a:t>More than 80 people from across the state have been trained to present Provider</a:t>
            </a:r>
          </a:p>
          <a:p>
            <a:endParaRPr lang="en-US" sz="2399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6C86714-D278-4D9A-9962-07B4013414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2230" y="694284"/>
            <a:ext cx="5744807" cy="1134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419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0D7922E-D920-6145-B2C3-7BF1A73AF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161" y="304800"/>
            <a:ext cx="7968444" cy="1161747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NAMI IOWA and Peer Support Services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AB585754-0F2D-7642-88D0-3754693A8D6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2581" y="1783509"/>
            <a:ext cx="3888777" cy="4464157"/>
          </a:xfr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73AD325-21AA-6B40-A652-9565EA3C528F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914161" y="1783509"/>
            <a:ext cx="5363083" cy="4464157"/>
          </a:xfrm>
        </p:spPr>
        <p:txBody>
          <a:bodyPr>
            <a:normAutofit fontScale="92500" lnSpcReduction="10000"/>
          </a:bodyPr>
          <a:lstStyle/>
          <a:p>
            <a:r>
              <a:rPr lang="en-US" sz="2399" dirty="0">
                <a:latin typeface="Century Gothic" panose="020B0502020202020204" pitchFamily="34" charset="0"/>
              </a:rPr>
              <a:t>Peer support is an emerging, evidence-based behavioral healthcare practice in Iowa.</a:t>
            </a:r>
          </a:p>
          <a:p>
            <a:endParaRPr lang="en-US" sz="2399" dirty="0">
              <a:latin typeface="Century Gothic" panose="020B0502020202020204" pitchFamily="34" charset="0"/>
            </a:endParaRPr>
          </a:p>
          <a:p>
            <a:r>
              <a:rPr lang="en-US" sz="2399" dirty="0">
                <a:latin typeface="Century Gothic" panose="020B0502020202020204" pitchFamily="34" charset="0"/>
              </a:rPr>
              <a:t>Peer support is the model on which NAMI Programs are based. NAMI Programs may be delivered by Peer Support Specialists who are trained facilitators, but not all are. </a:t>
            </a:r>
          </a:p>
          <a:p>
            <a:endParaRPr lang="en-US" sz="2399" dirty="0">
              <a:latin typeface="Century Gothic" panose="020B0502020202020204" pitchFamily="34" charset="0"/>
            </a:endParaRPr>
          </a:p>
          <a:p>
            <a:r>
              <a:rPr lang="en-US" sz="2399" dirty="0">
                <a:latin typeface="Century Gothic" panose="020B0502020202020204" pitchFamily="34" charset="0"/>
              </a:rPr>
              <a:t>NAMI Iowa is a member of the Iowa Peer Support Training Collaborative</a:t>
            </a:r>
          </a:p>
          <a:p>
            <a:endParaRPr lang="en-US" sz="2199" dirty="0">
              <a:latin typeface="Century Gothic" panose="020B0502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6681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5E9BF-C443-44EB-9467-E43841F031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0412" y="304800"/>
            <a:ext cx="5652568" cy="1161747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Peer Support as Healthcare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0199E6-7149-414D-B6BC-13BA3B1BEE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65492" y="1676856"/>
            <a:ext cx="6813892" cy="4666033"/>
          </a:xfrm>
        </p:spPr>
        <p:txBody>
          <a:bodyPr>
            <a:normAutofit fontScale="92500" lnSpcReduction="10000"/>
          </a:bodyPr>
          <a:lstStyle/>
          <a:p>
            <a:endParaRPr lang="en-US" sz="1999" dirty="0">
              <a:latin typeface="Century Gothic" panose="020B0502020202020204" pitchFamily="34" charset="0"/>
            </a:endParaRPr>
          </a:p>
          <a:p>
            <a:r>
              <a:rPr lang="en-US" sz="2400" dirty="0">
                <a:latin typeface="Century Gothic" panose="020B0502020202020204" pitchFamily="34" charset="0"/>
              </a:rPr>
              <a:t>PSS nationally work in a multitude of environments, including clinics, jails, emergency departments, shelters, and the community.</a:t>
            </a:r>
          </a:p>
          <a:p>
            <a:r>
              <a:rPr lang="en-US" sz="2400" dirty="0">
                <a:latin typeface="Century Gothic" panose="020B0502020202020204" pitchFamily="34" charset="0"/>
              </a:rPr>
              <a:t>It is a reimbursed by Medicaid, and private insurers are beginning to cover services.</a:t>
            </a:r>
          </a:p>
          <a:p>
            <a:r>
              <a:rPr lang="en-US" sz="2400" dirty="0">
                <a:latin typeface="Century Gothic" panose="020B0502020202020204" pitchFamily="34" charset="0"/>
              </a:rPr>
              <a:t>Often reduces the need for higher-cost services such as emergency department use and inpatient commitments.</a:t>
            </a:r>
          </a:p>
          <a:p>
            <a:r>
              <a:rPr lang="en-US" sz="2400" dirty="0">
                <a:latin typeface="Century Gothic" panose="020B0502020202020204" pitchFamily="34" charset="0"/>
              </a:rPr>
              <a:t>PSS are trained to SAMHSA-model standards and are certified by the Iowa Board of Certification. </a:t>
            </a:r>
          </a:p>
          <a:p>
            <a:endParaRPr lang="en-US" sz="1999" dirty="0">
              <a:latin typeface="Century Gothic" panose="020B0502020202020204" pitchFamily="34" charset="0"/>
            </a:endParaRPr>
          </a:p>
        </p:txBody>
      </p:sp>
      <p:sp>
        <p:nvSpPr>
          <p:cNvPr id="6" name="AutoShape 4" descr="Text Box">
            <a:extLst>
              <a:ext uri="{FF2B5EF4-FFF2-40B4-BE49-F238E27FC236}">
                <a16:creationId xmlns:a16="http://schemas.microsoft.com/office/drawing/2014/main" id="{D122CCF6-916D-7148-86C0-E56158818BD8}"/>
              </a:ext>
            </a:extLst>
          </p:cNvPr>
          <p:cNvSpPr>
            <a:spLocks noGrp="1" noChangeAspect="1" noChangeArrowheads="1"/>
          </p:cNvSpPr>
          <p:nvPr>
            <p:ph type="body" idx="2"/>
          </p:nvPr>
        </p:nvSpPr>
        <p:spPr bwMode="auto">
          <a:xfrm>
            <a:off x="609441" y="1859689"/>
            <a:ext cx="3961368" cy="4387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16" tIns="45708" rIns="91416" bIns="45708" numCol="1" rtlCol="0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US" sz="2699" b="1" dirty="0">
                <a:latin typeface="Century Gothic" panose="020B0502020202020204" pitchFamily="34" charset="0"/>
              </a:rPr>
              <a:t>Peer Support Specialists (PSS) are trained professionals who use lived experience with mental illness to connect with others, model recovery, and help navigate through systems of care</a:t>
            </a:r>
          </a:p>
        </p:txBody>
      </p:sp>
    </p:spTree>
    <p:extLst>
      <p:ext uri="{BB962C8B-B14F-4D97-AF65-F5344CB8AC3E}">
        <p14:creationId xmlns:p14="http://schemas.microsoft.com/office/powerpoint/2010/main" val="1939838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09707D1-5F30-4545-AA95-C30BD9D60C8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20966" b="2285"/>
          <a:stretch/>
        </p:blipFill>
        <p:spPr>
          <a:xfrm>
            <a:off x="0" y="0"/>
            <a:ext cx="6934180" cy="353908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09018F3-54F2-894E-AB4D-683802BECE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1259" y="320231"/>
            <a:ext cx="4353353" cy="746570"/>
          </a:xfr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3500000" scaled="1"/>
            <a:tileRect/>
          </a:gradFill>
        </p:spPr>
        <p:txBody>
          <a:bodyPr>
            <a:normAutofit/>
          </a:bodyPr>
          <a:lstStyle/>
          <a:p>
            <a:r>
              <a:rPr lang="en-US" sz="3500" dirty="0">
                <a:solidFill>
                  <a:srgbClr val="000000"/>
                </a:solidFill>
              </a:rPr>
              <a:t>NAMI in state prisons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F6E530-FC61-6B45-86B3-E346350A33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4864" y="3772483"/>
            <a:ext cx="8954201" cy="2765285"/>
          </a:xfrm>
        </p:spPr>
        <p:txBody>
          <a:bodyPr anchor="ctr">
            <a:noAutofit/>
          </a:bodyPr>
          <a:lstStyle/>
          <a:p>
            <a:r>
              <a:rPr lang="en-US" sz="2000" dirty="0">
                <a:solidFill>
                  <a:srgbClr val="000000"/>
                </a:solidFill>
              </a:rPr>
              <a:t>Department of Justice 3-year grant </a:t>
            </a:r>
          </a:p>
          <a:p>
            <a:r>
              <a:rPr lang="en-US" sz="2000" dirty="0">
                <a:solidFill>
                  <a:srgbClr val="000000"/>
                </a:solidFill>
              </a:rPr>
              <a:t>NAMI Iowa provided Peer to Peer and Connection training for long-term inmates at all facilities</a:t>
            </a:r>
          </a:p>
          <a:p>
            <a:r>
              <a:rPr lang="en-US" sz="2000" dirty="0">
                <a:solidFill>
                  <a:srgbClr val="000000"/>
                </a:solidFill>
              </a:rPr>
              <a:t>Offenders lead classes and support groups for those diagnosed with a SMI and within one year of release</a:t>
            </a:r>
          </a:p>
          <a:p>
            <a:r>
              <a:rPr lang="en-US" sz="2000" dirty="0">
                <a:solidFill>
                  <a:srgbClr val="000000"/>
                </a:solidFill>
              </a:rPr>
              <a:t> DOC tracks recidivism rates of those who receive education and support.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8F0907-4632-C64A-8DD6-9F343B39996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188016" y="6223703"/>
            <a:ext cx="2331049" cy="314067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79733BC3-BA80-432B-B6D1-721F74F870CB}" type="datetime1">
              <a:rPr lang="en-US" sz="1000">
                <a:solidFill>
                  <a:srgbClr val="898989"/>
                </a:solidFill>
              </a:rPr>
              <a:pPr>
                <a:spcAft>
                  <a:spcPts val="600"/>
                </a:spcAft>
              </a:pPr>
              <a:t>11/12/2019</a:t>
            </a:fld>
            <a:endParaRPr lang="en-US" sz="1000">
              <a:solidFill>
                <a:srgbClr val="898989"/>
              </a:solidFill>
            </a:endParaRP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071D216B-8EE0-4AD4-B39D-9C968DE19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641859" y="6223703"/>
            <a:ext cx="428046" cy="314067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8104E3DA-D89B-654A-A0B4-11036A1596F6}" type="slidenum">
              <a:rPr lang="en-US" sz="1000">
                <a:solidFill>
                  <a:srgbClr val="898989"/>
                </a:solidFill>
              </a:rPr>
              <a:pPr>
                <a:spcAft>
                  <a:spcPts val="600"/>
                </a:spcAft>
              </a:pPr>
              <a:t>19</a:t>
            </a:fld>
            <a:endParaRPr lang="en-US" sz="1000" dirty="0">
              <a:solidFill>
                <a:srgbClr val="898989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F81ACF-1130-0845-A0F8-F95DCDD426FF}"/>
              </a:ext>
            </a:extLst>
          </p:cNvPr>
          <p:cNvSpPr txBox="1"/>
          <p:nvPr/>
        </p:nvSpPr>
        <p:spPr>
          <a:xfrm>
            <a:off x="7151258" y="1300200"/>
            <a:ext cx="45819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50"/>
              </a:spcAft>
            </a:pPr>
            <a:r>
              <a:rPr lang="en-US" sz="2400" dirty="0">
                <a:solidFill>
                  <a:srgbClr val="000000"/>
                </a:solidFill>
              </a:rPr>
              <a:t>The Iowa Department of Corrections recognized in 2014 that they needed help to meet goals to reduce recidivism. What they were doing wasn’t working.</a:t>
            </a:r>
          </a:p>
        </p:txBody>
      </p:sp>
    </p:spTree>
    <p:extLst>
      <p:ext uri="{BB962C8B-B14F-4D97-AF65-F5344CB8AC3E}">
        <p14:creationId xmlns:p14="http://schemas.microsoft.com/office/powerpoint/2010/main" val="2113974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Image result for tough on crime er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8314" y="894741"/>
            <a:ext cx="1766690" cy="2327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61629" y="160277"/>
            <a:ext cx="9144000" cy="1144556"/>
          </a:xfrm>
        </p:spPr>
        <p:txBody>
          <a:bodyPr/>
          <a:lstStyle/>
          <a:p>
            <a:r>
              <a:rPr lang="en-US" dirty="0">
                <a:solidFill>
                  <a:srgbClr val="0070C0"/>
                </a:solidFill>
              </a:rPr>
              <a:t>How did we get here?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531812" y="3657600"/>
            <a:ext cx="10896600" cy="0"/>
          </a:xfrm>
          <a:prstGeom prst="straightConnector1">
            <a:avLst/>
          </a:prstGeom>
          <a:ln w="571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812" y="3162300"/>
            <a:ext cx="0" cy="9906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2" name="Picture 4" descr="Image result for kennedy deinstitutionaliz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2" y="4288417"/>
            <a:ext cx="3111849" cy="233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Straight Connector 11"/>
          <p:cNvCxnSpPr/>
          <p:nvPr/>
        </p:nvCxnSpPr>
        <p:spPr>
          <a:xfrm>
            <a:off x="4265612" y="3162300"/>
            <a:ext cx="0" cy="9906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6" name="Picture 8" descr="Image result for decade of the brai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9262" y="4222751"/>
            <a:ext cx="2262188" cy="2515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Straight Connector 14"/>
          <p:cNvCxnSpPr/>
          <p:nvPr/>
        </p:nvCxnSpPr>
        <p:spPr>
          <a:xfrm>
            <a:off x="6660356" y="3200400"/>
            <a:ext cx="0" cy="9906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77218" y="1878497"/>
            <a:ext cx="31871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1963: President Kennedy </a:t>
            </a:r>
          </a:p>
          <a:p>
            <a:pPr algn="ctr"/>
            <a:r>
              <a:rPr lang="en-US" dirty="0"/>
              <a:t>Begins the process of </a:t>
            </a:r>
          </a:p>
          <a:p>
            <a:pPr algn="ctr"/>
            <a:r>
              <a:rPr lang="en-US" dirty="0"/>
              <a:t>de-institutionalizing</a:t>
            </a:r>
          </a:p>
          <a:p>
            <a:pPr algn="ctr"/>
            <a:r>
              <a:rPr lang="en-US" dirty="0"/>
              <a:t>mental health care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30272" y="4222751"/>
            <a:ext cx="23307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1980s &amp; 90s: “Tough on Crime” era leads to increase in law enforcement officers, prison and jail beds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797411" y="2093645"/>
            <a:ext cx="22621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1990s: Decade</a:t>
            </a:r>
          </a:p>
          <a:p>
            <a:r>
              <a:rPr lang="en-US" dirty="0"/>
              <a:t>of the Brain</a:t>
            </a:r>
          </a:p>
        </p:txBody>
      </p:sp>
      <p:pic>
        <p:nvPicPr>
          <p:cNvPr id="2058" name="Picture 10" descr="Image result for homeless shelte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8240" y="1128578"/>
            <a:ext cx="3547772" cy="1995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0" name="Straight Connector 19"/>
          <p:cNvCxnSpPr/>
          <p:nvPr/>
        </p:nvCxnSpPr>
        <p:spPr>
          <a:xfrm>
            <a:off x="9402474" y="3200400"/>
            <a:ext cx="0" cy="9906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912102" y="4209871"/>
            <a:ext cx="28305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90% of homeless population </a:t>
            </a:r>
            <a:r>
              <a:rPr lang="en-US" dirty="0"/>
              <a:t>have serious mental illness, as do </a:t>
            </a:r>
            <a:r>
              <a:rPr lang="en-US" b="1" dirty="0"/>
              <a:t>50% of those incarcerated.</a:t>
            </a:r>
          </a:p>
        </p:txBody>
      </p:sp>
    </p:spTree>
    <p:extLst>
      <p:ext uri="{BB962C8B-B14F-4D97-AF65-F5344CB8AC3E}">
        <p14:creationId xmlns:p14="http://schemas.microsoft.com/office/powerpoint/2010/main" val="3211877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351F41-81B5-4CCE-B12A-5D9BB5F9D2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8236" y="4037964"/>
            <a:ext cx="8594428" cy="2439036"/>
          </a:xfrm>
        </p:spPr>
        <p:txBody>
          <a:bodyPr>
            <a:noAutofit/>
          </a:bodyPr>
          <a:lstStyle/>
          <a:p>
            <a:r>
              <a:rPr lang="en-US" sz="2000" dirty="0">
                <a:solidFill>
                  <a:srgbClr val="000000"/>
                </a:solidFill>
              </a:rPr>
              <a:t>“What has NAMI done for me?  More than mere words can say!  In leading Peer to Peer, I had to learn to accept what I deal with.  I have PTSD, but PTSD doesn't own me!  I have a support group, people that understand and accept me.  I have accepted myself and have found a purpose.  I can give back and help others.  I now love myself, and I accept myself.  I do give back and plan to be involved with NAMI for life.” – Peer to Peer facilitator</a:t>
            </a:r>
            <a:br>
              <a:rPr lang="en-US" sz="1800" dirty="0">
                <a:solidFill>
                  <a:srgbClr val="000000"/>
                </a:solidFill>
              </a:rPr>
            </a:br>
            <a:endParaRPr lang="en-US" sz="1800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BAFBA95F-CD95-4A8A-8396-E3127239F288}"/>
              </a:ext>
            </a:extLst>
          </p:cNvPr>
          <p:cNvSpPr txBox="1">
            <a:spLocks/>
          </p:cNvSpPr>
          <p:nvPr/>
        </p:nvSpPr>
        <p:spPr>
          <a:xfrm>
            <a:off x="829558" y="762000"/>
            <a:ext cx="8594429" cy="3845718"/>
          </a:xfrm>
          <a:prstGeom prst="rect">
            <a:avLst/>
          </a:prstGeom>
        </p:spPr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9EB187C3-7236-477A-912F-2D06F304CB2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14524" b="14524"/>
          <a:stretch/>
        </p:blipFill>
        <p:spPr>
          <a:xfrm>
            <a:off x="677863" y="609601"/>
            <a:ext cx="7321549" cy="3275964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2C9AD06-24D1-B244-A6D1-B85BB3EB68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8412" y="381000"/>
            <a:ext cx="4353353" cy="746570"/>
          </a:xfr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3500000" scaled="1"/>
            <a:tileRect/>
          </a:gradFill>
        </p:spPr>
        <p:txBody>
          <a:bodyPr>
            <a:normAutofit/>
          </a:bodyPr>
          <a:lstStyle/>
          <a:p>
            <a:r>
              <a:rPr lang="en-US" sz="3500" dirty="0">
                <a:solidFill>
                  <a:srgbClr val="000000"/>
                </a:solidFill>
              </a:rPr>
              <a:t>NAMI in state prisons</a:t>
            </a:r>
          </a:p>
        </p:txBody>
      </p:sp>
    </p:spTree>
    <p:extLst>
      <p:ext uri="{BB962C8B-B14F-4D97-AF65-F5344CB8AC3E}">
        <p14:creationId xmlns:p14="http://schemas.microsoft.com/office/powerpoint/2010/main" val="1795457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C386AE-515F-46F2-8E7F-DE827CE43A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062" y="365127"/>
            <a:ext cx="7886700" cy="792505"/>
          </a:xfrm>
        </p:spPr>
        <p:txBody>
          <a:bodyPr>
            <a:normAutofit/>
          </a:bodyPr>
          <a:lstStyle/>
          <a:p>
            <a:r>
              <a:rPr lang="en-US" sz="2800" dirty="0"/>
              <a:t>From participants in Connection: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DBE32F-9D8C-43A6-BBE5-C55322D583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203F7-8B9F-47C7-B12E-F4C6DA6A3765}" type="datetime1">
              <a:rPr lang="en-US" smtClean="0"/>
              <a:t>11/12/2019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DF4360-7B8E-44E6-874A-8B97464D1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4E3DA-D89B-654A-A0B4-11036A1596F6}" type="slidenum">
              <a:rPr lang="en-US" smtClean="0"/>
              <a:t>21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9E25D6-10CF-9B47-B6A2-97502A8DD09C}"/>
              </a:ext>
            </a:extLst>
          </p:cNvPr>
          <p:cNvSpPr txBox="1"/>
          <p:nvPr/>
        </p:nvSpPr>
        <p:spPr>
          <a:xfrm>
            <a:off x="4555475" y="3861222"/>
            <a:ext cx="529556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200" dirty="0">
                <a:solidFill>
                  <a:srgbClr val="0070C0"/>
                </a:solidFill>
              </a:rPr>
              <a:t>"I have come a long way.  I feel better off because I can talk about my issues.  It has helped me keep 3 jobs, release my anger, and I now have a group that listens and treats me as an equal (not special needs)."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676B934-490E-4B49-ADC5-BCABE96A950B}"/>
              </a:ext>
            </a:extLst>
          </p:cNvPr>
          <p:cNvSpPr txBox="1"/>
          <p:nvPr/>
        </p:nvSpPr>
        <p:spPr>
          <a:xfrm>
            <a:off x="6285249" y="1157632"/>
            <a:ext cx="3000450" cy="2804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rgbClr val="00B050"/>
                </a:solidFill>
              </a:rPr>
              <a:t>"I am in my 70s and when I got locked up, I was a very negative person. Now I have a way to vent my feelings and get a lot of my chest."</a:t>
            </a:r>
          </a:p>
          <a:p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A479735-B7B7-ED45-8564-E9163A31DE05}"/>
              </a:ext>
            </a:extLst>
          </p:cNvPr>
          <p:cNvSpPr txBox="1"/>
          <p:nvPr/>
        </p:nvSpPr>
        <p:spPr>
          <a:xfrm>
            <a:off x="1446212" y="991225"/>
            <a:ext cx="393670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rgbClr val="00B0F0"/>
                </a:solidFill>
              </a:rPr>
              <a:t>"With NAMI Connection, I know that there's a common understanding amongst us, both in regards to knowledge of mental illness and in camaraderie.  It also keeps me accountable.  Don't get too low, don't isolate too much."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657D4E9C-2A00-0746-B762-D3BAB2126E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4212" y="4181730"/>
            <a:ext cx="3499781" cy="2638992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>
                <a:solidFill>
                  <a:srgbClr val="002060"/>
                </a:solidFill>
              </a:rPr>
              <a:t>"I am able to get advice on how to handle issues from people who are in the same situation and it helps me understand other people's mental health.  I feel safe in this group."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349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6928E5-390E-4D83-A58D-19376447B1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062" y="627203"/>
            <a:ext cx="7886700" cy="999848"/>
          </a:xfrm>
        </p:spPr>
        <p:txBody>
          <a:bodyPr>
            <a:normAutofit/>
          </a:bodyPr>
          <a:lstStyle/>
          <a:p>
            <a:r>
              <a:rPr lang="en-US" sz="2800" dirty="0"/>
              <a:t>From participants in Peer to Peer: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F7BBF4-C9A6-4D6F-9AF3-1671501C9A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203F7-8B9F-47C7-B12E-F4C6DA6A3765}" type="datetime1">
              <a:rPr lang="en-US" smtClean="0"/>
              <a:t>11/12/2019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167F1-A57C-4192-91B7-60861B6C1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4E3DA-D89B-654A-A0B4-11036A1596F6}" type="slidenum">
              <a:rPr lang="en-US" smtClean="0"/>
              <a:t>22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85473E3-0D1C-B743-ACD2-4DBBCABAEC32}"/>
              </a:ext>
            </a:extLst>
          </p:cNvPr>
          <p:cNvSpPr txBox="1"/>
          <p:nvPr/>
        </p:nvSpPr>
        <p:spPr>
          <a:xfrm>
            <a:off x="3105663" y="1447800"/>
            <a:ext cx="599593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rgbClr val="C00000"/>
                </a:solidFill>
              </a:rPr>
              <a:t>"I learned that anyone can be dealing with mental health issues, that mental health issues can develop at any age, and people don't necessarily need to be born with the diagnosis.  </a:t>
            </a:r>
            <a:r>
              <a:rPr lang="en-US" sz="2200" b="1" dirty="0">
                <a:solidFill>
                  <a:srgbClr val="C00000"/>
                </a:solidFill>
              </a:rPr>
              <a:t>I also appreciate that NAMI chose to come into prison.  It was nice that they didn't write us off like a lot of society chooses to do."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39A57FF-566D-2B41-9B89-D68E9E56A3E8}"/>
              </a:ext>
            </a:extLst>
          </p:cNvPr>
          <p:cNvSpPr txBox="1"/>
          <p:nvPr/>
        </p:nvSpPr>
        <p:spPr>
          <a:xfrm>
            <a:off x="703665" y="1244817"/>
            <a:ext cx="1928531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7030A0"/>
                </a:solidFill>
              </a:rPr>
              <a:t>"I learned that I am not alone.  Lots of others are dealing with issues, and it is okay to ask for help.  I have also realized it's good to learn about my illness and not just accept what professionals have told me."</a:t>
            </a:r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852FA07-B6D5-874A-AECB-9767B33212A6}"/>
              </a:ext>
            </a:extLst>
          </p:cNvPr>
          <p:cNvSpPr txBox="1"/>
          <p:nvPr/>
        </p:nvSpPr>
        <p:spPr>
          <a:xfrm>
            <a:off x="3105663" y="4634825"/>
            <a:ext cx="5462539" cy="1595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B050"/>
                </a:solidFill>
              </a:rPr>
              <a:t>"I have realized how many people deal with different mental health issues.  It was a major eye opener hearing different peers' life stories."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7687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0F7BF6-DC5E-4C87-BBDA-2BAEBD429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>
                <a:solidFill>
                  <a:srgbClr val="002060"/>
                </a:solidFill>
              </a:rPr>
              <a:t>Opportunities for Iowa to reduce arrests, incarcerations and recidivism of people with serious mental illness through evidence-based programs:</a:t>
            </a:r>
            <a:br>
              <a:rPr lang="en-US" sz="2800" dirty="0">
                <a:solidFill>
                  <a:srgbClr val="002060"/>
                </a:solidFill>
              </a:rPr>
            </a:br>
            <a:endParaRPr lang="en-US" sz="2800" dirty="0">
              <a:solidFill>
                <a:srgbClr val="00206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DD6D1F-191E-4CC3-AE69-E3E9712E9E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158" y="2209800"/>
            <a:ext cx="8594429" cy="3880773"/>
          </a:xfrm>
        </p:spPr>
        <p:txBody>
          <a:bodyPr>
            <a:normAutofit fontScale="92500" lnSpcReduction="20000"/>
          </a:bodyPr>
          <a:lstStyle/>
          <a:p>
            <a:r>
              <a:rPr lang="en-US" sz="2400" dirty="0"/>
              <a:t>Train all first responders, especially law enforcement, in Crisis Intervention Training (CIT) and SIM (Sequential Intercept Model).</a:t>
            </a:r>
          </a:p>
          <a:p>
            <a:r>
              <a:rPr lang="en-US" sz="2400" dirty="0"/>
              <a:t>Offer NAMI Provider training for clinical staff and correctional officers</a:t>
            </a:r>
          </a:p>
          <a:p>
            <a:r>
              <a:rPr lang="en-US" sz="2400" dirty="0"/>
              <a:t>Use forensic peer support in institutions and community programs</a:t>
            </a:r>
          </a:p>
          <a:p>
            <a:r>
              <a:rPr lang="en-US" sz="2400" dirty="0"/>
              <a:t>Train judges and court administrators and create more problem-solving courts to divert people from the justice system</a:t>
            </a:r>
          </a:p>
          <a:p>
            <a:r>
              <a:rPr lang="en-US" sz="2400" dirty="0"/>
              <a:t>Integrate NAMI programs into Community Corrections (probation and parole) for ex-offenders and family members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156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4712" y="3657600"/>
            <a:ext cx="10439400" cy="2667000"/>
          </a:xfrm>
        </p:spPr>
        <p:txBody>
          <a:bodyPr>
            <a:normAutofit fontScale="90000"/>
          </a:bodyPr>
          <a:lstStyle/>
          <a:p>
            <a:br>
              <a:rPr lang="en-US" dirty="0">
                <a:solidFill>
                  <a:schemeClr val="tx1"/>
                </a:solidFill>
              </a:rPr>
            </a:br>
            <a:br>
              <a:rPr lang="en-US" dirty="0">
                <a:solidFill>
                  <a:schemeClr val="tx1"/>
                </a:solidFill>
              </a:rPr>
            </a:br>
            <a:br>
              <a:rPr lang="en-US" dirty="0">
                <a:solidFill>
                  <a:schemeClr val="tx1"/>
                </a:solidFill>
              </a:rPr>
            </a:br>
            <a:br>
              <a:rPr lang="en-US" dirty="0">
                <a:solidFill>
                  <a:schemeClr val="tx1"/>
                </a:solidFill>
              </a:rPr>
            </a:b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rgbClr val="0070C0"/>
                </a:solidFill>
              </a:rPr>
              <a:t>How can we help?</a:t>
            </a:r>
            <a:br>
              <a:rPr lang="en-US" dirty="0">
                <a:solidFill>
                  <a:srgbClr val="0070C0"/>
                </a:solidFill>
              </a:rPr>
            </a:br>
            <a:br>
              <a:rPr lang="en-US" dirty="0">
                <a:solidFill>
                  <a:srgbClr val="0070C0"/>
                </a:solidFill>
              </a:rPr>
            </a:br>
            <a:r>
              <a:rPr lang="en-US" sz="3100" dirty="0">
                <a:solidFill>
                  <a:srgbClr val="0070C0"/>
                </a:solidFill>
              </a:rPr>
              <a:t>Peggy Huppert, Executive Director</a:t>
            </a:r>
            <a:br>
              <a:rPr lang="en-US" dirty="0">
                <a:solidFill>
                  <a:srgbClr val="0070C0"/>
                </a:solidFill>
              </a:rPr>
            </a:br>
            <a:br>
              <a:rPr lang="en-US" sz="3100" dirty="0">
                <a:solidFill>
                  <a:schemeClr val="tx1"/>
                </a:solidFill>
              </a:rPr>
            </a:br>
            <a:r>
              <a:rPr lang="en-US" sz="3100" dirty="0">
                <a:solidFill>
                  <a:schemeClr val="tx1"/>
                </a:solidFill>
              </a:rPr>
              <a:t>Address: 3839 Merle Hay Road, Suite 229</a:t>
            </a:r>
            <a:br>
              <a:rPr lang="en-US" sz="3100" dirty="0">
                <a:solidFill>
                  <a:schemeClr val="tx1"/>
                </a:solidFill>
              </a:rPr>
            </a:br>
            <a:r>
              <a:rPr lang="en-US" sz="3100" dirty="0">
                <a:solidFill>
                  <a:schemeClr val="tx1"/>
                </a:solidFill>
              </a:rPr>
              <a:t>		      Des Moines, Iowa 50310</a:t>
            </a:r>
            <a:br>
              <a:rPr lang="en-US" sz="3100" dirty="0">
                <a:solidFill>
                  <a:schemeClr val="tx1"/>
                </a:solidFill>
              </a:rPr>
            </a:br>
            <a:br>
              <a:rPr lang="en-US" sz="3100" dirty="0">
                <a:solidFill>
                  <a:schemeClr val="tx1"/>
                </a:solidFill>
              </a:rPr>
            </a:br>
            <a:r>
              <a:rPr lang="en-US" sz="3100" dirty="0">
                <a:solidFill>
                  <a:schemeClr val="tx1"/>
                </a:solidFill>
              </a:rPr>
              <a:t>Website: namiiowa.org</a:t>
            </a:r>
            <a:br>
              <a:rPr lang="en-US" sz="3100" dirty="0">
                <a:solidFill>
                  <a:schemeClr val="tx1"/>
                </a:solidFill>
              </a:rPr>
            </a:br>
            <a:br>
              <a:rPr lang="en-US" sz="3100" dirty="0">
                <a:solidFill>
                  <a:schemeClr val="tx1"/>
                </a:solidFill>
              </a:rPr>
            </a:br>
            <a:r>
              <a:rPr lang="en-US" sz="3100" dirty="0">
                <a:solidFill>
                  <a:schemeClr val="tx1"/>
                </a:solidFill>
              </a:rPr>
              <a:t>Email: </a:t>
            </a:r>
            <a:r>
              <a:rPr lang="en-US" sz="3100" u="sng" dirty="0">
                <a:solidFill>
                  <a:srgbClr val="0070C0"/>
                </a:solidFill>
              </a:rPr>
              <a:t>peggy</a:t>
            </a:r>
            <a:r>
              <a:rPr lang="en-US" sz="3100" u="sng" dirty="0">
                <a:solidFill>
                  <a:srgbClr val="0070C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@namiiowa.org</a:t>
            </a:r>
            <a:br>
              <a:rPr lang="en-US" sz="3100" dirty="0">
                <a:solidFill>
                  <a:schemeClr val="tx1"/>
                </a:solidFill>
              </a:rPr>
            </a:br>
            <a:br>
              <a:rPr lang="en-US" sz="3100" dirty="0">
                <a:solidFill>
                  <a:schemeClr val="tx1"/>
                </a:solidFill>
              </a:rPr>
            </a:br>
            <a:r>
              <a:rPr lang="en-US" sz="3100" dirty="0">
                <a:solidFill>
                  <a:schemeClr val="tx1"/>
                </a:solidFill>
              </a:rPr>
              <a:t>Phone: 515-254-0417</a:t>
            </a:r>
            <a:br>
              <a:rPr lang="en-US" sz="3100" dirty="0">
                <a:solidFill>
                  <a:schemeClr val="tx1"/>
                </a:solidFill>
              </a:rPr>
            </a:br>
            <a:endParaRPr lang="en-US" sz="3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945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012" y="381000"/>
            <a:ext cx="8594429" cy="1320800"/>
          </a:xfrm>
        </p:spPr>
        <p:txBody>
          <a:bodyPr>
            <a:normAutofit/>
          </a:bodyPr>
          <a:lstStyle/>
          <a:p>
            <a:r>
              <a:rPr lang="en-US" dirty="0"/>
              <a:t>Mental Health Status in Iowa</a:t>
            </a:r>
          </a:p>
        </p:txBody>
      </p:sp>
      <p:pic>
        <p:nvPicPr>
          <p:cNvPr id="3074" name="Picture 2" descr="Image result for one in five peop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2612" y="1041400"/>
            <a:ext cx="4762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50962" y="3124200"/>
            <a:ext cx="83058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One in five people </a:t>
            </a:r>
            <a:r>
              <a:rPr lang="en-US" sz="2000" dirty="0"/>
              <a:t>experience a mental health challenge annually. That is 600,000 Iowans.</a:t>
            </a:r>
          </a:p>
          <a:p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Approximately </a:t>
            </a:r>
            <a:r>
              <a:rPr lang="en-US" sz="2000" b="1" dirty="0"/>
              <a:t>135,000 Iowans </a:t>
            </a:r>
            <a:r>
              <a:rPr lang="en-US" sz="2000" dirty="0"/>
              <a:t>live with a serious and chronic mental illness.</a:t>
            </a:r>
          </a:p>
          <a:p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Those with serious and chronic mental illness die an average of </a:t>
            </a:r>
            <a:r>
              <a:rPr lang="en-US" sz="2000" b="1" dirty="0"/>
              <a:t>28 years sooner </a:t>
            </a:r>
            <a:r>
              <a:rPr lang="en-US" sz="2000" dirty="0"/>
              <a:t>than the general population.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About 80 percent of children with serious emotional disturbances are untreated, mostly because they are undiagnosed.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00616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834772" y="859078"/>
            <a:ext cx="5417254" cy="838200"/>
          </a:xfrm>
        </p:spPr>
        <p:txBody>
          <a:bodyPr/>
          <a:lstStyle/>
          <a:p>
            <a:r>
              <a:rPr lang="en-US" dirty="0">
                <a:solidFill>
                  <a:srgbClr val="0070C0"/>
                </a:solidFill>
              </a:rPr>
              <a:t>Inpatient Treatment</a:t>
            </a:r>
          </a:p>
        </p:txBody>
      </p:sp>
      <p:pic>
        <p:nvPicPr>
          <p:cNvPr id="7170" name="Picture 2" descr="Image result for mental health beds iow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718" y="2188922"/>
            <a:ext cx="5725583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475412" y="2275275"/>
            <a:ext cx="42672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Iowa ranks 50</a:t>
            </a:r>
            <a:r>
              <a:rPr lang="en-US" sz="2400" baseline="30000" dirty="0"/>
              <a:t>th</a:t>
            </a:r>
            <a:r>
              <a:rPr lang="en-US" sz="2400" dirty="0"/>
              <a:t> in the nation for state psychiatric inpatient beds (only 64) and 47</a:t>
            </a:r>
            <a:r>
              <a:rPr lang="en-US" sz="2400" baseline="30000" dirty="0"/>
              <a:t>th</a:t>
            </a:r>
            <a:r>
              <a:rPr lang="en-US" sz="2400" dirty="0"/>
              <a:t> for overall number of beds (about 750).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We do not have the right kind of beds to treat those with complex conditions.</a:t>
            </a:r>
          </a:p>
        </p:txBody>
      </p:sp>
    </p:spTree>
    <p:extLst>
      <p:ext uri="{BB962C8B-B14F-4D97-AF65-F5344CB8AC3E}">
        <p14:creationId xmlns:p14="http://schemas.microsoft.com/office/powerpoint/2010/main" val="1728312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E4951899-B99C-47AB-9C7C-16264D7A14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88828" cy="6866467"/>
            <a:chOff x="0" y="-8467"/>
            <a:chExt cx="12192000" cy="6866467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B94D217E-92A1-48B2-B6BF-8B6A35AF9D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69582FD9-95AB-4339-8A07-BAD420BE10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tangle 23">
              <a:extLst>
                <a:ext uri="{FF2B5EF4-FFF2-40B4-BE49-F238E27FC236}">
                  <a16:creationId xmlns:a16="http://schemas.microsoft.com/office/drawing/2014/main" id="{6778DC79-DE09-4F89-81B1-275C542D7F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5">
              <a:extLst>
                <a:ext uri="{FF2B5EF4-FFF2-40B4-BE49-F238E27FC236}">
                  <a16:creationId xmlns:a16="http://schemas.microsoft.com/office/drawing/2014/main" id="{EAEC370A-1F34-4D8E-B065-81F6F568AA7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A816EDF3-D9EE-488C-AFDC-0223815139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7">
              <a:extLst>
                <a:ext uri="{FF2B5EF4-FFF2-40B4-BE49-F238E27FC236}">
                  <a16:creationId xmlns:a16="http://schemas.microsoft.com/office/drawing/2014/main" id="{E8330BD4-97D9-4D24-815A-0E557B04F9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28">
              <a:extLst>
                <a:ext uri="{FF2B5EF4-FFF2-40B4-BE49-F238E27FC236}">
                  <a16:creationId xmlns:a16="http://schemas.microsoft.com/office/drawing/2014/main" id="{EA8EDE67-BAC0-478C-99D9-BBC5AD5320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29">
              <a:extLst>
                <a:ext uri="{FF2B5EF4-FFF2-40B4-BE49-F238E27FC236}">
                  <a16:creationId xmlns:a16="http://schemas.microsoft.com/office/drawing/2014/main" id="{33DFB3F3-2523-4F1F-BC2B-B97C172F2C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Isosceles Triangle 20">
              <a:extLst>
                <a:ext uri="{FF2B5EF4-FFF2-40B4-BE49-F238E27FC236}">
                  <a16:creationId xmlns:a16="http://schemas.microsoft.com/office/drawing/2014/main" id="{5E5660E4-7443-4FCC-AD43-9D1AE972B5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4EDF9C36-B365-4426-85B9-82E0DE187A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02038" y="816638"/>
            <a:ext cx="3736294" cy="914400"/>
          </a:xfrm>
        </p:spPr>
        <p:txBody>
          <a:bodyPr vert="horz" lIns="91440" tIns="45720" rIns="91440" bIns="45720" rtlCol="0" anchor="t">
            <a:normAutofit/>
          </a:bodyPr>
          <a:lstStyle/>
          <a:p>
            <a:pPr defTabSz="457200"/>
            <a:r>
              <a:rPr lang="en-US" sz="3600" dirty="0">
                <a:solidFill>
                  <a:srgbClr val="0070C0"/>
                </a:solidFill>
              </a:rPr>
              <a:t>Lack of Providers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5208206" y="2160589"/>
            <a:ext cx="4063380" cy="3880773"/>
          </a:xfrm>
        </p:spPr>
        <p:txBody>
          <a:bodyPr vert="horz" lIns="91440" tIns="45720" rIns="91440" bIns="45720" rtlCol="0">
            <a:normAutofit/>
          </a:bodyPr>
          <a:lstStyle/>
          <a:p>
            <a:pPr marL="342900" indent="-342900" defTabSz="457200">
              <a:buFont typeface="Wingdings 3" charset="2"/>
              <a:buChar char=""/>
            </a:pPr>
            <a:r>
              <a:rPr lang="en-US" sz="2000" dirty="0"/>
              <a:t>Iowa has only 121 psychiatrists in private practice to treat 135,000 people. That’s a ratio of 1,116 patients for every one doctor.</a:t>
            </a:r>
          </a:p>
          <a:p>
            <a:pPr marL="342900" indent="-342900" defTabSz="457200">
              <a:buFont typeface="Wingdings 3" charset="2"/>
              <a:buChar char=""/>
            </a:pPr>
            <a:r>
              <a:rPr lang="en-US" sz="2000" dirty="0"/>
              <a:t>Only 31 are child psychiatrists, and they are found in only 3 counties.</a:t>
            </a:r>
          </a:p>
          <a:p>
            <a:pPr marL="342900" indent="-342900" defTabSz="457200">
              <a:buFont typeface="Wingdings 3" charset="2"/>
              <a:buChar char=""/>
            </a:pPr>
            <a:r>
              <a:rPr lang="en-US" sz="2000" dirty="0"/>
              <a:t>There is a shortage in every clinical specialty in most Iowa counties.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76C5E6A7-7D40-4A47-A125-AADD2894E8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5739" r="41962"/>
          <a:stretch/>
        </p:blipFill>
        <p:spPr>
          <a:xfrm>
            <a:off x="20" y="-1"/>
            <a:ext cx="5393535" cy="6858001"/>
          </a:xfrm>
          <a:custGeom>
            <a:avLst/>
            <a:gdLst>
              <a:gd name="connsiteX0" fmla="*/ 842596 w 5394960"/>
              <a:gd name="connsiteY0" fmla="*/ 0 h 6858000"/>
              <a:gd name="connsiteX1" fmla="*/ 5394960 w 5394960"/>
              <a:gd name="connsiteY1" fmla="*/ 0 h 6858000"/>
              <a:gd name="connsiteX2" fmla="*/ 5394960 w 5394960"/>
              <a:gd name="connsiteY2" fmla="*/ 21851 h 6858000"/>
              <a:gd name="connsiteX3" fmla="*/ 4365943 w 5394960"/>
              <a:gd name="connsiteY3" fmla="*/ 6858000 h 6858000"/>
              <a:gd name="connsiteX4" fmla="*/ 0 w 5394960"/>
              <a:gd name="connsiteY4" fmla="*/ 6858000 h 6858000"/>
              <a:gd name="connsiteX5" fmla="*/ 0 w 5394960"/>
              <a:gd name="connsiteY5" fmla="*/ 566615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94960" h="685800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</p:spPr>
      </p:pic>
      <p:sp>
        <p:nvSpPr>
          <p:cNvPr id="24" name="Isosceles Triangle 23">
            <a:extLst>
              <a:ext uri="{FF2B5EF4-FFF2-40B4-BE49-F238E27FC236}">
                <a16:creationId xmlns:a16="http://schemas.microsoft.com/office/drawing/2014/main" id="{3BCB5F6A-9EB0-40B0-9D13-3023E9A20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376" cy="566615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F3BB3B6-6D2E-4BF6-93BE-01EBB13F9471}"/>
              </a:ext>
            </a:extLst>
          </p:cNvPr>
          <p:cNvSpPr txBox="1"/>
          <p:nvPr/>
        </p:nvSpPr>
        <p:spPr>
          <a:xfrm>
            <a:off x="9646142" y="6657945"/>
            <a:ext cx="2542683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700">
                <a:solidFill>
                  <a:srgbClr val="FFFFFF"/>
                </a:solidFill>
                <a:hlinkClick r:id="rId3" tooltip="https://www.flickr.com/photos/55910733@N07/5175377649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700">
                <a:solidFill>
                  <a:srgbClr val="FFFFFF"/>
                </a:solidFill>
              </a:rPr>
              <a:t> by Unknown Author is licensed under </a:t>
            </a:r>
            <a:r>
              <a:rPr lang="en-US" sz="700">
                <a:solidFill>
                  <a:srgbClr val="FFFFFF"/>
                </a:solidFill>
                <a:hlinkClick r:id="rId4" tooltip="https://creativecommons.org/licenses/by-nd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BY-ND</a:t>
            </a:r>
            <a:endParaRPr lang="en-US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2954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5523335-C848-4D68-9615-3ABFEB70D8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r="995"/>
          <a:stretch/>
        </p:blipFill>
        <p:spPr>
          <a:xfrm>
            <a:off x="6161200" y="10"/>
            <a:ext cx="4498224" cy="6857990"/>
          </a:xfrm>
          <a:custGeom>
            <a:avLst/>
            <a:gdLst>
              <a:gd name="connsiteX0" fmla="*/ 0 w 5997632"/>
              <a:gd name="connsiteY0" fmla="*/ 0 h 6858000"/>
              <a:gd name="connsiteX1" fmla="*/ 5997632 w 5997632"/>
              <a:gd name="connsiteY1" fmla="*/ 0 h 6858000"/>
              <a:gd name="connsiteX2" fmla="*/ 5997632 w 5997632"/>
              <a:gd name="connsiteY2" fmla="*/ 6858000 h 6858000"/>
              <a:gd name="connsiteX3" fmla="*/ 3178693 w 599763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97632" h="6858000">
                <a:moveTo>
                  <a:pt x="0" y="0"/>
                </a:moveTo>
                <a:lnTo>
                  <a:pt x="5997632" y="0"/>
                </a:lnTo>
                <a:lnTo>
                  <a:pt x="5997632" y="6858000"/>
                </a:lnTo>
                <a:lnTo>
                  <a:pt x="3178693" y="6858000"/>
                </a:lnTo>
                <a:close/>
              </a:path>
            </a:pathLst>
          </a:cu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150542A-7AD1-4208-8B1E-8EE548268D3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rcRect l="13446" r="11573"/>
          <a:stretch/>
        </p:blipFill>
        <p:spPr>
          <a:xfrm>
            <a:off x="1671963" y="6360"/>
            <a:ext cx="6856287" cy="6857990"/>
          </a:xfrm>
          <a:custGeom>
            <a:avLst/>
            <a:gdLst>
              <a:gd name="connsiteX0" fmla="*/ 0 w 9141744"/>
              <a:gd name="connsiteY0" fmla="*/ 0 h 6863485"/>
              <a:gd name="connsiteX1" fmla="*/ 5963051 w 9141744"/>
              <a:gd name="connsiteY1" fmla="*/ 0 h 6863485"/>
              <a:gd name="connsiteX2" fmla="*/ 9141744 w 9141744"/>
              <a:gd name="connsiteY2" fmla="*/ 6863485 h 6863485"/>
              <a:gd name="connsiteX3" fmla="*/ 0 w 9141744"/>
              <a:gd name="connsiteY3" fmla="*/ 6863485 h 6863485"/>
              <a:gd name="connsiteX4" fmla="*/ 0 w 9141744"/>
              <a:gd name="connsiteY4" fmla="*/ 0 h 6863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1744" h="6863485">
                <a:moveTo>
                  <a:pt x="0" y="0"/>
                </a:moveTo>
                <a:lnTo>
                  <a:pt x="5963051" y="0"/>
                </a:lnTo>
                <a:lnTo>
                  <a:pt x="9141744" y="6863485"/>
                </a:lnTo>
                <a:lnTo>
                  <a:pt x="0" y="6863485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65AC04-F505-4961-9EB6-F910253F15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084" y="555207"/>
            <a:ext cx="6824373" cy="931132"/>
          </a:xfr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>
            <a:noAutofit/>
          </a:bodyPr>
          <a:lstStyle/>
          <a:p>
            <a:r>
              <a:rPr lang="en-US" sz="2400" dirty="0">
                <a:solidFill>
                  <a:schemeClr val="accent2">
                    <a:lumMod val="75000"/>
                  </a:schemeClr>
                </a:solidFill>
              </a:rPr>
              <a:t>Prisons &amp; Jails Have Become the Mental Health Providers of Last Resort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80F78C-3169-4C2F-BD07-4E245DF81C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7880" y="4498563"/>
            <a:ext cx="6060174" cy="2191749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 fontScale="40000" lnSpcReduction="20000"/>
          </a:bodyPr>
          <a:lstStyle/>
          <a:p>
            <a:endParaRPr lang="en-US" sz="1200" dirty="0"/>
          </a:p>
          <a:p>
            <a:r>
              <a:rPr lang="en-US" sz="5500" dirty="0"/>
              <a:t>The number of inpatient mental health beds in Iowa has gone from more than 5,000 at the peak in 1950 to 750 today.</a:t>
            </a:r>
          </a:p>
          <a:p>
            <a:r>
              <a:rPr lang="en-US" sz="5500" dirty="0"/>
              <a:t>The number of state prison beds has increased from 1,800 in 1950 to more than 8,000 today.</a:t>
            </a:r>
          </a:p>
          <a:p>
            <a:pPr marL="0" indent="0">
              <a:buNone/>
            </a:pPr>
            <a:endParaRPr lang="en-US" sz="55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6919A1-90C4-4D64-A73C-CB427516D3E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031680" y="6356351"/>
            <a:ext cx="20574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F494BFC1-0F56-4A1D-8B1E-C7D22CB84BA9}" type="datetime1">
              <a:rPr lang="en-US" sz="1000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11/12/2019</a:t>
            </a:fld>
            <a:endParaRPr lang="en-US" sz="1000">
              <a:solidFill>
                <a:srgbClr val="FFFFFF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B1E09F4-02D7-46BC-B24E-ACAA947CC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80362" y="6356351"/>
            <a:ext cx="20574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8104E3DA-D89B-654A-A0B4-11036A1596F6}" type="slidenum">
              <a:rPr lang="en-US" sz="1000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6</a:t>
            </a:fld>
            <a:endParaRPr lang="en-US" sz="1000">
              <a:solidFill>
                <a:srgbClr val="FFFFFF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1214E2-AF1D-4009-97A0-1386136404CE}"/>
              </a:ext>
            </a:extLst>
          </p:cNvPr>
          <p:cNvSpPr txBox="1"/>
          <p:nvPr/>
        </p:nvSpPr>
        <p:spPr>
          <a:xfrm>
            <a:off x="7979458" y="6870700"/>
            <a:ext cx="2686954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700">
                <a:solidFill>
                  <a:srgbClr val="FFFFFF"/>
                </a:solidFill>
                <a:hlinkClick r:id="rId3" tooltip="https://palabradevida.wordpress.com/2009/08/28/la-palabra-de-hoy-29-de-agosto-de-2009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700">
                <a:solidFill>
                  <a:srgbClr val="FFFFFF"/>
                </a:solidFill>
              </a:rPr>
              <a:t> by Unknown Author is licensed under </a:t>
            </a:r>
            <a:r>
              <a:rPr lang="en-US" sz="700">
                <a:solidFill>
                  <a:srgbClr val="FFFFFF"/>
                </a:solidFill>
                <a:hlinkClick r:id="rId6" tooltip="https://creativecommons.org/licenses/by-nc-nd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BY-NC-ND</a:t>
            </a:r>
            <a:endParaRPr lang="en-US" sz="700">
              <a:solidFill>
                <a:srgbClr val="FFFFFF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1399DA-420B-4988-A283-92B75086E1C6}"/>
              </a:ext>
            </a:extLst>
          </p:cNvPr>
          <p:cNvSpPr txBox="1"/>
          <p:nvPr/>
        </p:nvSpPr>
        <p:spPr>
          <a:xfrm>
            <a:off x="5667731" y="6870700"/>
            <a:ext cx="2526654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700">
                <a:solidFill>
                  <a:srgbClr val="FFFFFF"/>
                </a:solidFill>
                <a:hlinkClick r:id="rId5" tooltip="http://www.wikidoc.org/index.php/Psychiatry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700">
                <a:solidFill>
                  <a:srgbClr val="FFFFFF"/>
                </a:solidFill>
              </a:rPr>
              <a:t> by Unknown Author is licensed under </a:t>
            </a:r>
            <a:r>
              <a:rPr lang="en-US" sz="700">
                <a:solidFill>
                  <a:srgbClr val="FFFFFF"/>
                </a:solidFill>
                <a:hlinkClick r:id="rId7" tooltip="https://creativecommons.org/licenses/by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</a:t>
            </a:r>
            <a:endParaRPr lang="en-US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866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158" y="228600"/>
            <a:ext cx="9227254" cy="762000"/>
          </a:xfrm>
        </p:spPr>
        <p:txBody>
          <a:bodyPr>
            <a:normAutofit/>
          </a:bodyPr>
          <a:lstStyle/>
          <a:p>
            <a:r>
              <a:rPr lang="en-US" sz="3600" dirty="0"/>
              <a:t>The Criminalization of Mental Illness</a:t>
            </a:r>
          </a:p>
        </p:txBody>
      </p:sp>
      <p:pic>
        <p:nvPicPr>
          <p:cNvPr id="1026" name="Picture 2" descr="Image result for mental illness criminalized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27" b="10227"/>
          <a:stretch>
            <a:fillRect/>
          </a:stretch>
        </p:blipFill>
        <p:spPr bwMode="auto">
          <a:xfrm>
            <a:off x="654305" y="2514600"/>
            <a:ext cx="8594429" cy="3845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760412" y="1295399"/>
            <a:ext cx="8153400" cy="2232837"/>
          </a:xfrm>
        </p:spPr>
        <p:txBody>
          <a:bodyPr>
            <a:normAutofit/>
          </a:bodyPr>
          <a:lstStyle/>
          <a:p>
            <a:pPr algn="ctr"/>
            <a:r>
              <a:rPr lang="en-US" sz="2800" dirty="0"/>
              <a:t>There are </a:t>
            </a:r>
            <a:r>
              <a:rPr lang="en-US" sz="2800" b="1" dirty="0"/>
              <a:t>10x more people </a:t>
            </a:r>
            <a:r>
              <a:rPr lang="en-US" sz="2800" dirty="0"/>
              <a:t>with mental illness in jails and prisons than hospital beds</a:t>
            </a:r>
          </a:p>
        </p:txBody>
      </p:sp>
    </p:spTree>
    <p:extLst>
      <p:ext uri="{BB962C8B-B14F-4D97-AF65-F5344CB8AC3E}">
        <p14:creationId xmlns:p14="http://schemas.microsoft.com/office/powerpoint/2010/main" val="3220595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1744" y="655709"/>
            <a:ext cx="9303454" cy="1320800"/>
          </a:xfrm>
        </p:spPr>
        <p:txBody>
          <a:bodyPr/>
          <a:lstStyle/>
          <a:p>
            <a:r>
              <a:rPr lang="en-US" dirty="0">
                <a:solidFill>
                  <a:srgbClr val="0070C0"/>
                </a:solidFill>
              </a:rPr>
              <a:t>The Criminalization of Mental Illness in Iowa</a:t>
            </a:r>
          </a:p>
        </p:txBody>
      </p:sp>
      <p:pic>
        <p:nvPicPr>
          <p:cNvPr id="3076" name="Picture 4" descr="Image result for female gender symbol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39731" y="1807681"/>
            <a:ext cx="1716682" cy="2581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Image result for male gender symbo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711" y="2067168"/>
            <a:ext cx="2334706" cy="2350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3844" y="1807681"/>
            <a:ext cx="1716682" cy="247833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7316" y="5029200"/>
            <a:ext cx="3200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45% of male inmates in state institutions </a:t>
            </a:r>
            <a:r>
              <a:rPr lang="en-US" sz="2000" dirty="0"/>
              <a:t>have a mental health diagnosis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494212" y="5059977"/>
            <a:ext cx="3200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85% of female </a:t>
            </a:r>
            <a:r>
              <a:rPr lang="en-US" sz="2800" dirty="0"/>
              <a:t>inmates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781553" y="4998421"/>
            <a:ext cx="3200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70% of all inmates</a:t>
            </a:r>
          </a:p>
          <a:p>
            <a:pPr algn="ctr"/>
            <a:r>
              <a:rPr lang="en-US" sz="2000" dirty="0"/>
              <a:t>have a substance use disorder</a:t>
            </a:r>
          </a:p>
        </p:txBody>
      </p:sp>
    </p:spTree>
    <p:extLst>
      <p:ext uri="{BB962C8B-B14F-4D97-AF65-F5344CB8AC3E}">
        <p14:creationId xmlns:p14="http://schemas.microsoft.com/office/powerpoint/2010/main" val="7216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D9DD4B2-F965-4011-86E6-4D6B8B4A92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70C0"/>
                </a:solidFill>
              </a:rPr>
              <a:t>What is NAMI?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B132B12-080F-4A9A-AF4D-3938BC9A02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719287" y="1917148"/>
            <a:ext cx="5807357" cy="4615766"/>
          </a:xfrm>
        </p:spPr>
        <p:txBody>
          <a:bodyPr>
            <a:noAutofit/>
          </a:bodyPr>
          <a:lstStyle/>
          <a:p>
            <a:pPr marL="171399" indent="-171399">
              <a:buFont typeface="Arial" panose="020B0604020202020204" pitchFamily="34" charset="0"/>
              <a:buChar char="•"/>
            </a:pPr>
            <a:r>
              <a:rPr lang="en-US" sz="2400" dirty="0">
                <a:latin typeface="+mj-lt"/>
              </a:rPr>
              <a:t>The National Alliance on Mental Illness is the nation’s largest grassroots mental health organization. </a:t>
            </a:r>
          </a:p>
          <a:p>
            <a:pPr marL="171399" indent="-171399">
              <a:buFont typeface="Arial" panose="020B0604020202020204" pitchFamily="34" charset="0"/>
              <a:buChar char="•"/>
            </a:pPr>
            <a:endParaRPr lang="en-US" sz="2799" dirty="0">
              <a:latin typeface="+mj-lt"/>
            </a:endParaRPr>
          </a:p>
          <a:p>
            <a:pPr marL="171399" indent="-171399">
              <a:buFont typeface="Arial" panose="020B0604020202020204" pitchFamily="34" charset="0"/>
              <a:buChar char="•"/>
            </a:pPr>
            <a:r>
              <a:rPr lang="en-US" sz="2400" dirty="0">
                <a:latin typeface="+mj-lt"/>
              </a:rPr>
              <a:t>NAMI provides advocacy, education, support and public awareness so that all individuals and families affected by mental health conditions can build better lives.</a:t>
            </a:r>
          </a:p>
          <a:p>
            <a:pPr marL="0" indent="0">
              <a:buNone/>
            </a:pPr>
            <a:endParaRPr lang="en-US" sz="2199" dirty="0">
              <a:latin typeface="+mj-lt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A6BEA3C-2497-4291-BB7A-CAB8473E77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441" y="2022230"/>
            <a:ext cx="4699199" cy="3528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910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Earthtones_16x9">
      <a:dk1>
        <a:srgbClr val="652825"/>
      </a:dk1>
      <a:lt1>
        <a:sysClr val="window" lastClr="FFFFFF"/>
      </a:lt1>
      <a:dk2>
        <a:srgbClr val="000000"/>
      </a:dk2>
      <a:lt2>
        <a:srgbClr val="F5DD8F"/>
      </a:lt2>
      <a:accent1>
        <a:srgbClr val="A2C838"/>
      </a:accent1>
      <a:accent2>
        <a:srgbClr val="F68E20"/>
      </a:accent2>
      <a:accent3>
        <a:srgbClr val="38B0B6"/>
      </a:accent3>
      <a:accent4>
        <a:srgbClr val="E95020"/>
      </a:accent4>
      <a:accent5>
        <a:srgbClr val="E0B12C"/>
      </a:accent5>
      <a:accent6>
        <a:srgbClr val="985A34"/>
      </a:accent6>
      <a:hlink>
        <a:srgbClr val="F68E20"/>
      </a:hlink>
      <a:folHlink>
        <a:srgbClr val="727272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Earthtones_16x9">
      <a:dk1>
        <a:srgbClr val="652825"/>
      </a:dk1>
      <a:lt1>
        <a:sysClr val="window" lastClr="FFFFFF"/>
      </a:lt1>
      <a:dk2>
        <a:srgbClr val="000000"/>
      </a:dk2>
      <a:lt2>
        <a:srgbClr val="F5DD8F"/>
      </a:lt2>
      <a:accent1>
        <a:srgbClr val="A2C838"/>
      </a:accent1>
      <a:accent2>
        <a:srgbClr val="F68E20"/>
      </a:accent2>
      <a:accent3>
        <a:srgbClr val="38B0B6"/>
      </a:accent3>
      <a:accent4>
        <a:srgbClr val="E95020"/>
      </a:accent4>
      <a:accent5>
        <a:srgbClr val="E0B12C"/>
      </a:accent5>
      <a:accent6>
        <a:srgbClr val="985A34"/>
      </a:accent6>
      <a:hlink>
        <a:srgbClr val="F68E20"/>
      </a:hlink>
      <a:folHlink>
        <a:srgbClr val="727272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C0661D01-5C9C-48FA-9887-83B1E66B59C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1398</Words>
  <Application>Microsoft Office PowerPoint</Application>
  <PresentationFormat>Custom</PresentationFormat>
  <Paragraphs>126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Arial</vt:lpstr>
      <vt:lpstr>Century Gothic</vt:lpstr>
      <vt:lpstr>Corbel</vt:lpstr>
      <vt:lpstr>Trebuchet MS</vt:lpstr>
      <vt:lpstr>Wingdings 3</vt:lpstr>
      <vt:lpstr>Facet</vt:lpstr>
      <vt:lpstr>Mental Health &amp; Criminal Justice in Iowa</vt:lpstr>
      <vt:lpstr>How did we get here?</vt:lpstr>
      <vt:lpstr>Mental Health Status in Iowa</vt:lpstr>
      <vt:lpstr>Inpatient Treatment</vt:lpstr>
      <vt:lpstr>Lack of Providers</vt:lpstr>
      <vt:lpstr>Prisons &amp; Jails Have Become the Mental Health Providers of Last Resort</vt:lpstr>
      <vt:lpstr>The Criminalization of Mental Illness</vt:lpstr>
      <vt:lpstr>The Criminalization of Mental Illness in Iowa</vt:lpstr>
      <vt:lpstr>What is NAMI?</vt:lpstr>
      <vt:lpstr>PowerPoint Presentation</vt:lpstr>
      <vt:lpstr>PowerPoint Presentation</vt:lpstr>
      <vt:lpstr>Education: Local, State &amp; National</vt:lpstr>
      <vt:lpstr>PowerPoint Presentation</vt:lpstr>
      <vt:lpstr>Presentations</vt:lpstr>
      <vt:lpstr>Support</vt:lpstr>
      <vt:lpstr>PowerPoint Presentation</vt:lpstr>
      <vt:lpstr>NAMI IOWA and Peer Support Services</vt:lpstr>
      <vt:lpstr>Peer Support as Healthcare</vt:lpstr>
      <vt:lpstr>NAMI in state prisons</vt:lpstr>
      <vt:lpstr>NAMI in state prisons</vt:lpstr>
      <vt:lpstr>From participants in Connection:</vt:lpstr>
      <vt:lpstr>From participants in Peer to Peer:</vt:lpstr>
      <vt:lpstr>Opportunities for Iowa to reduce arrests, incarcerations and recidivism of people with serious mental illness through evidence-based programs: </vt:lpstr>
      <vt:lpstr>     How can we help?  Peggy Huppert, Executive Director  Address: 3839 Merle Hay Road, Suite 229         Des Moines, Iowa 50310  Website: namiiowa.org  Email: peggy@namiiowa.org  Phone: 515-254-0417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2019-05-17T18:38:25Z</dcterms:created>
  <dcterms:modified xsi:type="dcterms:W3CDTF">2019-11-12T22:20:45Z</dcterms:modified>
</cp:coreProperties>
</file>