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5" r:id="rId1"/>
  </p:sldMasterIdLst>
  <p:sldIdLst>
    <p:sldId id="256" r:id="rId2"/>
    <p:sldId id="261" r:id="rId3"/>
    <p:sldId id="258" r:id="rId4"/>
    <p:sldId id="263" r:id="rId5"/>
    <p:sldId id="264" r:id="rId6"/>
    <p:sldId id="265" r:id="rId7"/>
    <p:sldId id="269" r:id="rId8"/>
    <p:sldId id="266" r:id="rId9"/>
    <p:sldId id="268" r:id="rId10"/>
    <p:sldId id="272" r:id="rId11"/>
    <p:sldId id="262" r:id="rId12"/>
    <p:sldId id="273" r:id="rId13"/>
    <p:sldId id="267" r:id="rId14"/>
    <p:sldId id="275" r:id="rId15"/>
    <p:sldId id="270" r:id="rId16"/>
    <p:sldId id="271" r:id="rId17"/>
    <p:sldId id="274" r:id="rId18"/>
    <p:sldId id="286" r:id="rId19"/>
    <p:sldId id="287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8" r:id="rId31"/>
    <p:sldId id="289" r:id="rId32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5" d="100"/>
          <a:sy n="125" d="100"/>
        </p:scale>
        <p:origin x="4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Felony-Level</a:t>
            </a:r>
            <a:r>
              <a:rPr lang="en-US" baseline="0" dirty="0" smtClean="0"/>
              <a:t> Disposed Charges and Convictions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Disposed Charges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22461</c:v>
                </c:pt>
                <c:pt idx="1">
                  <c:v>22554</c:v>
                </c:pt>
                <c:pt idx="2">
                  <c:v>21080</c:v>
                </c:pt>
                <c:pt idx="3">
                  <c:v>22406</c:v>
                </c:pt>
                <c:pt idx="4">
                  <c:v>24271</c:v>
                </c:pt>
                <c:pt idx="5">
                  <c:v>21954</c:v>
                </c:pt>
                <c:pt idx="6">
                  <c:v>22446</c:v>
                </c:pt>
                <c:pt idx="7">
                  <c:v>25677</c:v>
                </c:pt>
                <c:pt idx="8">
                  <c:v>25342</c:v>
                </c:pt>
                <c:pt idx="9">
                  <c:v>26037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15-4D7C-B420-686114EE5B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Convictions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Sheet1!$C$2:$C$11</c:f>
              <c:numCache>
                <c:formatCode>#,##0</c:formatCode>
                <c:ptCount val="10"/>
                <c:pt idx="0">
                  <c:v>8878</c:v>
                </c:pt>
                <c:pt idx="1">
                  <c:v>8962</c:v>
                </c:pt>
                <c:pt idx="2">
                  <c:v>9080</c:v>
                </c:pt>
                <c:pt idx="3">
                  <c:v>9754</c:v>
                </c:pt>
                <c:pt idx="4">
                  <c:v>10265</c:v>
                </c:pt>
                <c:pt idx="5">
                  <c:v>9685</c:v>
                </c:pt>
                <c:pt idx="6">
                  <c:v>9177</c:v>
                </c:pt>
                <c:pt idx="7">
                  <c:v>9444</c:v>
                </c:pt>
                <c:pt idx="8">
                  <c:v>9569</c:v>
                </c:pt>
                <c:pt idx="9">
                  <c:v>9691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D7C-B420-686114EE5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69805776"/>
        <c:axId val="869807024"/>
      </c:barChart>
      <c:catAx>
        <c:axId val="86980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9807024"/>
        <c:crosses val="autoZero"/>
        <c:auto val="1"/>
        <c:lblAlgn val="ctr"/>
        <c:lblOffset val="100"/>
        <c:noMultiLvlLbl val="0"/>
      </c:catAx>
      <c:valAx>
        <c:axId val="869807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980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accent1"/>
                </a:solidFill>
              </a:rPr>
              <a:t>New Admission Projections</a:t>
            </a:r>
            <a:endParaRPr lang="en-US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26627670148904653"/>
          <c:y val="1.70027322092865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Sheet1!$B$2:$B$21</c:f>
              <c:numCache>
                <c:formatCode>#,##0</c:formatCode>
                <c:ptCount val="20"/>
                <c:pt idx="0">
                  <c:v>2972</c:v>
                </c:pt>
                <c:pt idx="1">
                  <c:v>3318</c:v>
                </c:pt>
                <c:pt idx="2">
                  <c:v>3485</c:v>
                </c:pt>
                <c:pt idx="3">
                  <c:v>3620</c:v>
                </c:pt>
                <c:pt idx="4">
                  <c:v>3517</c:v>
                </c:pt>
                <c:pt idx="5">
                  <c:v>3703</c:v>
                </c:pt>
                <c:pt idx="6">
                  <c:v>3395</c:v>
                </c:pt>
                <c:pt idx="7">
                  <c:v>3493</c:v>
                </c:pt>
                <c:pt idx="8">
                  <c:v>3661</c:v>
                </c:pt>
                <c:pt idx="9">
                  <c:v>3644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47F-4F01-A88D-37412D287D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Projection</c:v>
                </c:pt>
              </c:strCache>
            </c:strRef>
          </c:tx>
          <c:spPr>
            <a:ln w="63500" cap="rnd">
              <a:solidFill>
                <a:schemeClr val="accent1">
                  <a:lumMod val="20000"/>
                  <a:lumOff val="8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9" formatCode="#,##0">
                  <c:v>3644</c:v>
                </c:pt>
                <c:pt idx="10" formatCode="#,##0">
                  <c:v>3656</c:v>
                </c:pt>
                <c:pt idx="11" formatCode="#,##0">
                  <c:v>3718</c:v>
                </c:pt>
                <c:pt idx="12" formatCode="#,##0">
                  <c:v>3741</c:v>
                </c:pt>
                <c:pt idx="13" formatCode="#,##0">
                  <c:v>3843</c:v>
                </c:pt>
                <c:pt idx="14" formatCode="#,##0">
                  <c:v>3829</c:v>
                </c:pt>
                <c:pt idx="15" formatCode="#,##0">
                  <c:v>3907</c:v>
                </c:pt>
                <c:pt idx="16" formatCode="#,##0">
                  <c:v>3960</c:v>
                </c:pt>
                <c:pt idx="17" formatCode="#,##0">
                  <c:v>3944</c:v>
                </c:pt>
                <c:pt idx="18" formatCode="#,##0">
                  <c:v>4025</c:v>
                </c:pt>
                <c:pt idx="19" formatCode="#,##0">
                  <c:v>4034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47F-4F01-A88D-37412D287D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602928"/>
        <c:axId val="981604592"/>
      </c:lineChart>
      <c:catAx>
        <c:axId val="98160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604592"/>
        <c:crosses val="autoZero"/>
        <c:auto val="1"/>
        <c:lblAlgn val="ctr"/>
        <c:lblOffset val="100"/>
        <c:noMultiLvlLbl val="0"/>
      </c:catAx>
      <c:valAx>
        <c:axId val="981604592"/>
        <c:scaling>
          <c:orientation val="minMax"/>
          <c:min val="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60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accent1"/>
                </a:solidFill>
              </a:rPr>
              <a:t>Return Admission</a:t>
            </a:r>
            <a:r>
              <a:rPr lang="en-US" baseline="0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Projections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Sheet1!$B$2:$B$21</c:f>
              <c:numCache>
                <c:formatCode>#,##0</c:formatCode>
                <c:ptCount val="20"/>
                <c:pt idx="0">
                  <c:v>1152</c:v>
                </c:pt>
                <c:pt idx="1">
                  <c:v>1188</c:v>
                </c:pt>
                <c:pt idx="2">
                  <c:v>1277</c:v>
                </c:pt>
                <c:pt idx="3">
                  <c:v>1294</c:v>
                </c:pt>
                <c:pt idx="4">
                  <c:v>1465</c:v>
                </c:pt>
                <c:pt idx="5">
                  <c:v>1595</c:v>
                </c:pt>
                <c:pt idx="6">
                  <c:v>1825</c:v>
                </c:pt>
                <c:pt idx="7">
                  <c:v>1971</c:v>
                </c:pt>
                <c:pt idx="8">
                  <c:v>2090</c:v>
                </c:pt>
                <c:pt idx="9">
                  <c:v>2245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55-4887-98A6-BC05BC85E6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Projection</c:v>
                </c:pt>
              </c:strCache>
            </c:strRef>
          </c:tx>
          <c:spPr>
            <a:ln w="63500" cap="rnd">
              <a:solidFill>
                <a:schemeClr val="accent1">
                  <a:lumMod val="20000"/>
                  <a:lumOff val="8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9" formatCode="#,##0">
                  <c:v>2245</c:v>
                </c:pt>
                <c:pt idx="10" formatCode="#,##0">
                  <c:v>2225</c:v>
                </c:pt>
                <c:pt idx="11" formatCode="#,##0">
                  <c:v>2195</c:v>
                </c:pt>
                <c:pt idx="12" formatCode="#,##0">
                  <c:v>2295</c:v>
                </c:pt>
                <c:pt idx="13" formatCode="#,##0">
                  <c:v>2437</c:v>
                </c:pt>
                <c:pt idx="14" formatCode="#,##0">
                  <c:v>2434</c:v>
                </c:pt>
                <c:pt idx="15" formatCode="#,##0">
                  <c:v>2587</c:v>
                </c:pt>
                <c:pt idx="16" formatCode="#,##0">
                  <c:v>2668</c:v>
                </c:pt>
                <c:pt idx="17" formatCode="#,##0">
                  <c:v>2747</c:v>
                </c:pt>
                <c:pt idx="18" formatCode="#,##0">
                  <c:v>2784</c:v>
                </c:pt>
                <c:pt idx="19" formatCode="#,##0">
                  <c:v>2838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255-4887-98A6-BC05BC85E6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2893584"/>
        <c:axId val="882899408"/>
      </c:lineChart>
      <c:catAx>
        <c:axId val="88289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2899408"/>
        <c:crosses val="autoZero"/>
        <c:auto val="1"/>
        <c:lblAlgn val="ctr"/>
        <c:lblOffset val="100"/>
        <c:noMultiLvlLbl val="0"/>
      </c:catAx>
      <c:valAx>
        <c:axId val="882899408"/>
        <c:scaling>
          <c:orientation val="minMax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2893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Prison</a:t>
            </a:r>
            <a:r>
              <a:rPr lang="en-US" baseline="0" dirty="0" smtClean="0"/>
              <a:t> Population Forecasted Figures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1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Sheet1!$B$2:$B$21</c:f>
              <c:numCache>
                <c:formatCode>#,##0</c:formatCode>
                <c:ptCount val="20"/>
                <c:pt idx="0">
                  <c:v>8453</c:v>
                </c:pt>
                <c:pt idx="1">
                  <c:v>8602</c:v>
                </c:pt>
                <c:pt idx="2">
                  <c:v>8787</c:v>
                </c:pt>
                <c:pt idx="3">
                  <c:v>8333</c:v>
                </c:pt>
                <c:pt idx="4">
                  <c:v>8078</c:v>
                </c:pt>
                <c:pt idx="5">
                  <c:v>8119</c:v>
                </c:pt>
                <c:pt idx="6">
                  <c:v>8188</c:v>
                </c:pt>
                <c:pt idx="7">
                  <c:v>8196</c:v>
                </c:pt>
                <c:pt idx="8">
                  <c:v>8371</c:v>
                </c:pt>
                <c:pt idx="9">
                  <c:v>8447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24-4CA4-A882-45C6493509B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Projection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10" formatCode="#,##0">
                  <c:v>8668</c:v>
                </c:pt>
                <c:pt idx="11" formatCode="#,##0">
                  <c:v>8991</c:v>
                </c:pt>
                <c:pt idx="12" formatCode="#,##0">
                  <c:v>9241</c:v>
                </c:pt>
                <c:pt idx="13" formatCode="#,##0">
                  <c:v>9503</c:v>
                </c:pt>
                <c:pt idx="14" formatCode="#,##0">
                  <c:v>9689</c:v>
                </c:pt>
                <c:pt idx="15" formatCode="#,##0">
                  <c:v>9764</c:v>
                </c:pt>
                <c:pt idx="16" formatCode="#,##0">
                  <c:v>9828</c:v>
                </c:pt>
                <c:pt idx="17" formatCode="#,##0">
                  <c:v>9898</c:v>
                </c:pt>
                <c:pt idx="18" formatCode="#,##0">
                  <c:v>9991</c:v>
                </c:pt>
                <c:pt idx="19" formatCode="#,##0">
                  <c:v>10144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24-4CA4-A882-45C6493509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2"/>
        <c:overlap val="-31"/>
        <c:axId val="882900656"/>
        <c:axId val="88288568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Capacity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  <c:pt idx="10">
                  <c:v>FY19</c:v>
                </c:pt>
                <c:pt idx="11">
                  <c:v>FY20</c:v>
                </c:pt>
                <c:pt idx="12">
                  <c:v>FY21</c:v>
                </c:pt>
                <c:pt idx="13">
                  <c:v>FY22</c:v>
                </c:pt>
                <c:pt idx="14">
                  <c:v>FY23</c:v>
                </c:pt>
                <c:pt idx="15">
                  <c:v>FY24</c:v>
                </c:pt>
                <c:pt idx="16">
                  <c:v>FY25</c:v>
                </c:pt>
                <c:pt idx="17">
                  <c:v>FY26</c:v>
                </c:pt>
                <c:pt idx="18">
                  <c:v>FY27</c:v>
                </c:pt>
                <c:pt idx="19">
                  <c:v>FY28</c:v>
                </c:pt>
              </c:strCache>
            </c:strRef>
          </c:cat>
          <c:val>
            <c:numRef>
              <c:f>Sheet1!$D$2:$D$21</c:f>
              <c:numCache>
                <c:formatCode>#,##0</c:formatCode>
                <c:ptCount val="20"/>
                <c:pt idx="0">
                  <c:v>7414</c:v>
                </c:pt>
                <c:pt idx="1">
                  <c:v>7414</c:v>
                </c:pt>
                <c:pt idx="2">
                  <c:v>7209</c:v>
                </c:pt>
                <c:pt idx="3">
                  <c:v>7209</c:v>
                </c:pt>
                <c:pt idx="4">
                  <c:v>7209</c:v>
                </c:pt>
                <c:pt idx="5">
                  <c:v>7428</c:v>
                </c:pt>
                <c:pt idx="6">
                  <c:v>7276</c:v>
                </c:pt>
                <c:pt idx="7">
                  <c:v>7322</c:v>
                </c:pt>
                <c:pt idx="8">
                  <c:v>7288</c:v>
                </c:pt>
                <c:pt idx="9">
                  <c:v>7305</c:v>
                </c:pt>
                <c:pt idx="10">
                  <c:v>7305</c:v>
                </c:pt>
                <c:pt idx="11">
                  <c:v>7305</c:v>
                </c:pt>
                <c:pt idx="12">
                  <c:v>7305</c:v>
                </c:pt>
                <c:pt idx="13">
                  <c:v>7305</c:v>
                </c:pt>
                <c:pt idx="14">
                  <c:v>7305</c:v>
                </c:pt>
                <c:pt idx="15">
                  <c:v>7305</c:v>
                </c:pt>
                <c:pt idx="16">
                  <c:v>7305</c:v>
                </c:pt>
                <c:pt idx="17">
                  <c:v>7305</c:v>
                </c:pt>
                <c:pt idx="18">
                  <c:v>7305</c:v>
                </c:pt>
                <c:pt idx="19">
                  <c:v>7305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224-4CA4-A882-45C6493509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2900656"/>
        <c:axId val="882885680"/>
      </c:lineChart>
      <c:catAx>
        <c:axId val="88290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2885680"/>
        <c:crosses val="autoZero"/>
        <c:auto val="1"/>
        <c:lblAlgn val="ctr"/>
        <c:lblOffset val="100"/>
        <c:noMultiLvlLbl val="0"/>
      </c:catAx>
      <c:valAx>
        <c:axId val="88288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2900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56101401958902"/>
          <c:y val="0.12683425923490751"/>
          <c:w val="0.6779132791327912"/>
          <c:h val="0.8111875737769965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Prison Population Percentage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F7C-4E54-A967-DFC0F4B5F9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F7C-4E54-A967-DFC0F4B5F9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F7C-4E54-A967-DFC0F4B5F92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F7C-4E54-A967-DFC0F4B5F92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F7C-4E54-A967-DFC0F4B5F928}"/>
              </c:ext>
            </c:extLst>
          </c:dPt>
          <c:dLbls>
            <c:dLbl>
              <c:idx val="0"/>
              <c:layout>
                <c:manualLayout>
                  <c:x val="-0.24087232998314234"/>
                  <c:y val="-0.127604616834547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F7C-4E54-A967-DFC0F4B5F928}"/>
                </c:ext>
              </c:extLst>
            </c:dLbl>
            <c:dLbl>
              <c:idx val="1"/>
              <c:layout>
                <c:manualLayout>
                  <c:x val="0.20539295392953927"/>
                  <c:y val="3.025740974470440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F7C-4E54-A967-DFC0F4B5F928}"/>
                </c:ext>
              </c:extLst>
            </c:dLbl>
            <c:dLbl>
              <c:idx val="2"/>
              <c:layout>
                <c:manualLayout>
                  <c:x val="0.11523035230352303"/>
                  <c:y val="9.40413337578768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135501355013551"/>
                      <c:h val="5.593837956287504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F7C-4E54-A967-DFC0F4B5F928}"/>
                </c:ext>
              </c:extLst>
            </c:dLbl>
            <c:dLbl>
              <c:idx val="3"/>
              <c:layout>
                <c:manualLayout>
                  <c:x val="-4.1644401766852315E-2"/>
                  <c:y val="2.35103334394692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F7C-4E54-A967-DFC0F4B5F928}"/>
                </c:ext>
              </c:extLst>
            </c:dLbl>
            <c:dLbl>
              <c:idx val="4"/>
              <c:layout>
                <c:manualLayout>
                  <c:x val="6.7291415402342999E-2"/>
                  <c:y val="1.84310034590766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1D7AFF2-C917-48DA-A898-6E7225A344F4}" type="VALUE">
                      <a:rPr lang="en-US" sz="800" b="1" smtClean="0">
                        <a:solidFill>
                          <a:schemeClr val="tx1"/>
                        </a:solidFill>
                      </a:rPr>
                      <a:pPr>
                        <a:defRPr sz="8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r>
                      <a:rPr lang="en-US" sz="800" b="1" dirty="0" smtClean="0">
                        <a:solidFill>
                          <a:schemeClr val="tx1"/>
                        </a:solidFill>
                      </a:rPr>
                      <a:t>,</a:t>
                    </a:r>
                    <a:r>
                      <a:rPr lang="en-US" sz="800" b="1" baseline="0" dirty="0" smtClean="0">
                        <a:solidFill>
                          <a:schemeClr val="tx1"/>
                        </a:solidFill>
                      </a:rPr>
                      <a:t> Native American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226341463414635"/>
                      <c:h val="8.001633147897678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F7C-4E54-A967-DFC0F4B5F9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White</c:v>
                </c:pt>
                <c:pt idx="1">
                  <c:v>Black</c:v>
                </c:pt>
                <c:pt idx="2">
                  <c:v>Hispanic</c:v>
                </c:pt>
                <c:pt idx="3">
                  <c:v>Asian</c:v>
                </c:pt>
                <c:pt idx="4">
                  <c:v>American Indian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0.65</c:v>
                </c:pt>
                <c:pt idx="1">
                  <c:v>0.25</c:v>
                </c:pt>
                <c:pt idx="2">
                  <c:v>7.0000000000000007E-2</c:v>
                </c:pt>
                <c:pt idx="3">
                  <c:v>0.01</c:v>
                </c:pt>
                <c:pt idx="4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7C-4E54-A967-DFC0F4B5F9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0238332016456423"/>
          <c:y val="0.16587615091134131"/>
          <c:w val="0.60100037235829951"/>
          <c:h val="0.804193926092549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Non-70% Inmates by Race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Black</c:v>
                </c:pt>
                <c:pt idx="1">
                  <c:v>All Other Races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5D-4E38-89D8-521FB17170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9.5226823160674851E-2"/>
          <c:y val="3.205129360679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811094834075973"/>
          <c:y val="0.15693357747358971"/>
          <c:w val="0.6985587194042604"/>
          <c:h val="0.797543324151940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70% Offenders by Race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CEC-47C4-A34C-4A38F02C0746}"/>
              </c:ext>
            </c:extLst>
          </c:dPt>
          <c:dLbls>
            <c:dLbl>
              <c:idx val="1"/>
              <c:layout>
                <c:manualLayout>
                  <c:x val="0.25877949766529751"/>
                  <c:y val="-7.823976747128993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CEC-47C4-A34C-4A38F02C07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Black</c:v>
                </c:pt>
                <c:pt idx="1">
                  <c:v>All Other Races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0.37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EC-47C4-A34C-4A38F02C07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Special </a:t>
            </a:r>
            <a:r>
              <a:rPr lang="en-US" dirty="0"/>
              <a:t>Sentence Population (Field)</a:t>
            </a:r>
          </a:p>
        </c:rich>
      </c:tx>
      <c:layout>
        <c:manualLayout>
          <c:xMode val="edge"/>
          <c:yMode val="edge"/>
          <c:x val="0.13521740883072209"/>
          <c:y val="2.72727272727272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27052932376628"/>
          <c:y val="0.30359090909090908"/>
          <c:w val="0.87472947067623386"/>
          <c:h val="0.3985569076592698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Speical Sentence Population (Field)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44141069397042E-2"/>
                  <c:y val="-4.5454545454545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55B-4DA5-883D-F9E05462B988}"/>
                </c:ext>
              </c:extLst>
            </c:dLbl>
            <c:dLbl>
              <c:idx val="1"/>
              <c:layout>
                <c:manualLayout>
                  <c:x val="-5.4038680318543801E-2"/>
                  <c:y val="-3.6363636363636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55B-4DA5-883D-F9E05462B988}"/>
                </c:ext>
              </c:extLst>
            </c:dLbl>
            <c:dLbl>
              <c:idx val="2"/>
              <c:layout>
                <c:manualLayout>
                  <c:x val="-7.1103526734926051E-2"/>
                  <c:y val="-1.8181818181818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55B-4DA5-883D-F9E05462B988}"/>
                </c:ext>
              </c:extLst>
            </c:dLbl>
            <c:dLbl>
              <c:idx val="3"/>
              <c:layout>
                <c:manualLayout>
                  <c:x val="-6.2571103526734922E-2"/>
                  <c:y val="-1.8181818181818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55B-4DA5-883D-F9E05462B988}"/>
                </c:ext>
              </c:extLst>
            </c:dLbl>
            <c:dLbl>
              <c:idx val="4"/>
              <c:layout>
                <c:manualLayout>
                  <c:x val="-5.4038680318543801E-2"/>
                  <c:y val="-2.7272727272727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55B-4DA5-883D-F9E05462B988}"/>
                </c:ext>
              </c:extLst>
            </c:dLbl>
            <c:dLbl>
              <c:idx val="5"/>
              <c:layout>
                <c:manualLayout>
                  <c:x val="-5.9726962457337884E-2"/>
                  <c:y val="-3.6363636363636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55B-4DA5-883D-F9E05462B988}"/>
                </c:ext>
              </c:extLst>
            </c:dLbl>
            <c:dLbl>
              <c:idx val="6"/>
              <c:layout>
                <c:manualLayout>
                  <c:x val="-5.4038680318543905E-2"/>
                  <c:y val="-2.7272727272727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F55B-4DA5-883D-F9E05462B988}"/>
                </c:ext>
              </c:extLst>
            </c:dLbl>
            <c:dLbl>
              <c:idx val="7"/>
              <c:layout>
                <c:manualLayout>
                  <c:x val="-6.825938566552911E-2"/>
                  <c:y val="-3.1818181818181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F55B-4DA5-883D-F9E05462B988}"/>
                </c:ext>
              </c:extLst>
            </c:dLbl>
            <c:dLbl>
              <c:idx val="8"/>
              <c:layout>
                <c:manualLayout>
                  <c:x val="-6.2571103526734922E-2"/>
                  <c:y val="-2.7272727272727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F55B-4DA5-883D-F9E05462B988}"/>
                </c:ext>
              </c:extLst>
            </c:dLbl>
            <c:dLbl>
              <c:idx val="9"/>
              <c:layout>
                <c:manualLayout>
                  <c:x val="-5.4038680318543801E-2"/>
                  <c:y val="-3.6363457408733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81489344548655E-2"/>
                      <c:h val="5.82272727272727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F55B-4DA5-883D-F9E05462B9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98</c:v>
                </c:pt>
                <c:pt idx="1">
                  <c:v>191</c:v>
                </c:pt>
                <c:pt idx="2">
                  <c:v>320</c:v>
                </c:pt>
                <c:pt idx="3">
                  <c:v>441</c:v>
                </c:pt>
                <c:pt idx="4">
                  <c:v>545</c:v>
                </c:pt>
                <c:pt idx="5">
                  <c:v>636</c:v>
                </c:pt>
                <c:pt idx="6">
                  <c:v>685</c:v>
                </c:pt>
                <c:pt idx="7">
                  <c:v>774</c:v>
                </c:pt>
                <c:pt idx="8">
                  <c:v>885</c:v>
                </c:pt>
                <c:pt idx="9">
                  <c:v>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55B-4DA5-883D-F9E05462B9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2886928"/>
        <c:axId val="882887344"/>
      </c:lineChart>
      <c:catAx>
        <c:axId val="88288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2887344"/>
        <c:crosses val="autoZero"/>
        <c:auto val="1"/>
        <c:lblAlgn val="ctr"/>
        <c:lblOffset val="100"/>
        <c:noMultiLvlLbl val="0"/>
      </c:catAx>
      <c:valAx>
        <c:axId val="882887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2886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accent1"/>
                </a:solidFill>
              </a:rPr>
              <a:t>New Prison Admissions by Most Serious Offense Type</a:t>
            </a:r>
            <a:endParaRPr lang="en-US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12084531976100907"/>
          <c:y val="1.62140230617029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Drug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3.4299623810577544E-2"/>
                  <c:y val="9.728541506494678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091968643330963E-2"/>
                      <c:h val="7.0287917641955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20-61CB-40CD-B303-EC543025EC4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1CB-40CD-B303-EC543025EC4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1CB-40CD-B303-EC543025EC4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1CB-40CD-B303-EC543025EC4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1CB-40CD-B303-EC543025EC4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61CB-40CD-B303-EC543025EC4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61CB-40CD-B303-EC543025EC44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61CB-40CD-B303-EC543025EC4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61CB-40CD-B303-EC543025EC44}"/>
                </c:ext>
              </c:extLst>
            </c:dLbl>
            <c:dLbl>
              <c:idx val="9"/>
              <c:layout>
                <c:manualLayout>
                  <c:x val="-2.2128789555211491E-2"/>
                  <c:y val="3.8913655348086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61CB-40CD-B303-EC543025EC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722</c:v>
                </c:pt>
                <c:pt idx="1">
                  <c:v>795</c:v>
                </c:pt>
                <c:pt idx="2">
                  <c:v>881</c:v>
                </c:pt>
                <c:pt idx="3" formatCode="#,##0">
                  <c:v>1000</c:v>
                </c:pt>
                <c:pt idx="4">
                  <c:v>900</c:v>
                </c:pt>
                <c:pt idx="5">
                  <c:v>948</c:v>
                </c:pt>
                <c:pt idx="6">
                  <c:v>834</c:v>
                </c:pt>
                <c:pt idx="7">
                  <c:v>845</c:v>
                </c:pt>
                <c:pt idx="8">
                  <c:v>915</c:v>
                </c:pt>
                <c:pt idx="9">
                  <c:v>897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CB-40CD-B303-EC543025EC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Violent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0896215976986077E-2"/>
                  <c:y val="3.5670850735746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F-61CB-40CD-B303-EC543025EC4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61CB-40CD-B303-EC543025EC4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1CB-40CD-B303-EC543025EC4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1CB-40CD-B303-EC543025EC4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1CB-40CD-B303-EC543025EC4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61CB-40CD-B303-EC543025EC4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61CB-40CD-B303-EC543025EC44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61CB-40CD-B303-EC543025EC4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61CB-40CD-B303-EC543025EC44}"/>
                </c:ext>
              </c:extLst>
            </c:dLbl>
            <c:dLbl>
              <c:idx val="9"/>
              <c:layout>
                <c:manualLayout>
                  <c:x val="0"/>
                  <c:y val="6.1613287634471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61CB-40CD-B303-EC543025EC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803</c:v>
                </c:pt>
                <c:pt idx="1">
                  <c:v>920</c:v>
                </c:pt>
                <c:pt idx="2">
                  <c:v>911</c:v>
                </c:pt>
                <c:pt idx="3">
                  <c:v>923</c:v>
                </c:pt>
                <c:pt idx="4">
                  <c:v>920</c:v>
                </c:pt>
                <c:pt idx="5">
                  <c:v>981</c:v>
                </c:pt>
                <c:pt idx="6">
                  <c:v>967</c:v>
                </c:pt>
                <c:pt idx="7">
                  <c:v>928</c:v>
                </c:pt>
                <c:pt idx="8" formatCode="#,##0">
                  <c:v>1047</c:v>
                </c:pt>
                <c:pt idx="9" formatCode="#,##0">
                  <c:v>1019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CB-40CD-B303-EC543025EC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Property</c:v>
                </c:pt>
              </c:strCache>
            </c:strRef>
          </c:tx>
          <c:spPr>
            <a:ln w="635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0854171276831161E-2"/>
                  <c:y val="-6.1613032295525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091968643330963E-2"/>
                      <c:h val="7.0287917641955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1CB-40CD-B303-EC543025EC4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61CB-40CD-B303-EC543025EC4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61CB-40CD-B303-EC543025EC4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61CB-40CD-B303-EC543025EC4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61CB-40CD-B303-EC543025EC4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61CB-40CD-B303-EC543025EC4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61CB-40CD-B303-EC543025EC44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61CB-40CD-B303-EC543025EC4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61CB-40CD-B303-EC543025EC44}"/>
                </c:ext>
              </c:extLst>
            </c:dLbl>
            <c:dLbl>
              <c:idx val="9"/>
              <c:layout>
                <c:manualLayout>
                  <c:x val="0"/>
                  <c:y val="5.51276784097898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61CB-40CD-B303-EC543025EC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828</c:v>
                </c:pt>
                <c:pt idx="1">
                  <c:v>944</c:v>
                </c:pt>
                <c:pt idx="2">
                  <c:v>993</c:v>
                </c:pt>
                <c:pt idx="3" formatCode="#,##0">
                  <c:v>1016</c:v>
                </c:pt>
                <c:pt idx="4" formatCode="#,##0">
                  <c:v>1008</c:v>
                </c:pt>
                <c:pt idx="5" formatCode="#,##0">
                  <c:v>1100</c:v>
                </c:pt>
                <c:pt idx="6">
                  <c:v>941</c:v>
                </c:pt>
                <c:pt idx="7" formatCode="#,##0">
                  <c:v>1070</c:v>
                </c:pt>
                <c:pt idx="8" formatCode="#,##0">
                  <c:v>1015</c:v>
                </c:pt>
                <c:pt idx="9" formatCode="#,##0">
                  <c:v>1156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CB-40CD-B303-EC543025EC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1070224"/>
        <c:axId val="881070640"/>
      </c:lineChart>
      <c:catAx>
        <c:axId val="88107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1070640"/>
        <c:crosses val="autoZero"/>
        <c:auto val="1"/>
        <c:lblAlgn val="ctr"/>
        <c:lblOffset val="100"/>
        <c:noMultiLvlLbl val="0"/>
      </c:catAx>
      <c:valAx>
        <c:axId val="881070640"/>
        <c:scaling>
          <c:orientation val="minMax"/>
          <c:max val="1200"/>
          <c:min val="7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107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FY 2009 – FY 2018</a:t>
            </a:r>
          </a:p>
          <a:p>
            <a:pPr>
              <a:defRPr/>
            </a:pPr>
            <a:r>
              <a:rPr lang="en-US" dirty="0" smtClean="0"/>
              <a:t>10-Year </a:t>
            </a:r>
            <a:r>
              <a:rPr lang="en-US" dirty="0"/>
              <a:t>% Change</a:t>
            </a:r>
          </a:p>
        </c:rich>
      </c:tx>
      <c:layout>
        <c:manualLayout>
          <c:xMode val="edge"/>
          <c:yMode val="edge"/>
          <c:x val="0.24621212121212122"/>
          <c:y val="6.250000000000000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10-Year % Change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 Felony</c:v>
                </c:pt>
                <c:pt idx="1">
                  <c:v>B Felony</c:v>
                </c:pt>
                <c:pt idx="2">
                  <c:v>C Felony</c:v>
                </c:pt>
                <c:pt idx="3">
                  <c:v>D Felony</c:v>
                </c:pt>
                <c:pt idx="4">
                  <c:v>Aggravated Misd.</c:v>
                </c:pt>
                <c:pt idx="5">
                  <c:v>Serious Misd.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0.01</c:v>
                </c:pt>
                <c:pt idx="2">
                  <c:v>0.22</c:v>
                </c:pt>
                <c:pt idx="3">
                  <c:v>0.18</c:v>
                </c:pt>
                <c:pt idx="4">
                  <c:v>0.32</c:v>
                </c:pt>
                <c:pt idx="5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3C-45AA-BC8D-9DC1D14FA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6902000"/>
        <c:axId val="786901584"/>
      </c:barChart>
      <c:catAx>
        <c:axId val="78690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6901584"/>
        <c:crosses val="autoZero"/>
        <c:auto val="1"/>
        <c:lblAlgn val="ctr"/>
        <c:lblOffset val="100"/>
        <c:noMultiLvlLbl val="0"/>
      </c:catAx>
      <c:valAx>
        <c:axId val="78690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6902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FY 2009</a:t>
            </a:r>
            <a:r>
              <a:rPr lang="en-US" baseline="0" dirty="0" smtClean="0"/>
              <a:t> – FY 2018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10-Year </a:t>
            </a:r>
            <a:r>
              <a:rPr lang="en-US" dirty="0"/>
              <a:t>% Change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10-Year % Change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EE1-478B-BF23-47941BFDF9B9}"/>
              </c:ext>
            </c:extLst>
          </c:dPt>
          <c:dLbls>
            <c:dLbl>
              <c:idx val="2"/>
              <c:layout>
                <c:manualLayout>
                  <c:x val="0"/>
                  <c:y val="-1.5402118173305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EE1-478B-BF23-47941BFDF9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Parole Returns</c:v>
                </c:pt>
                <c:pt idx="1">
                  <c:v>Work Release Return</c:v>
                </c:pt>
                <c:pt idx="2">
                  <c:v>OWI Facility Return</c:v>
                </c:pt>
                <c:pt idx="3">
                  <c:v>Total Returns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0.32</c:v>
                </c:pt>
                <c:pt idx="1">
                  <c:v>0.99</c:v>
                </c:pt>
                <c:pt idx="2">
                  <c:v>-0.56000000000000005</c:v>
                </c:pt>
                <c:pt idx="3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E1-478B-BF23-47941BFDF9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2815648"/>
        <c:axId val="1132822304"/>
      </c:barChart>
      <c:catAx>
        <c:axId val="113281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2822304"/>
        <c:crosses val="autoZero"/>
        <c:auto val="1"/>
        <c:lblAlgn val="ctr"/>
        <c:lblOffset val="100"/>
        <c:noMultiLvlLbl val="0"/>
      </c:catAx>
      <c:valAx>
        <c:axId val="1132822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281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 smtClean="0">
                <a:solidFill>
                  <a:schemeClr val="accent1"/>
                </a:solidFill>
              </a:rPr>
              <a:t>Parole Revocations</a:t>
            </a:r>
            <a:r>
              <a:rPr lang="en-US" sz="1600" baseline="0" dirty="0" smtClean="0">
                <a:solidFill>
                  <a:schemeClr val="accent1"/>
                </a:solidFill>
              </a:rPr>
              <a:t> by Type of Revocation</a:t>
            </a:r>
            <a:endParaRPr lang="en-US" sz="1600" dirty="0">
              <a:solidFill>
                <a:schemeClr val="accent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Offense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387667242814160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042492284618274E-2"/>
                      <c:h val="8.888888888888887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920-4830-99A1-DA66D823C993}"/>
                </c:ext>
              </c:extLst>
            </c:dLbl>
            <c:dLbl>
              <c:idx val="4"/>
              <c:layout>
                <c:manualLayout>
                  <c:x val="5.7234432234432291E-3"/>
                  <c:y val="1.6937669376693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331869573995569E-2"/>
                      <c:h val="9.375013336747541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920-4830-99A1-DA66D823C9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FY15</c:v>
                </c:pt>
                <c:pt idx="1">
                  <c:v>FY16</c:v>
                </c:pt>
                <c:pt idx="2">
                  <c:v>FY17</c:v>
                </c:pt>
                <c:pt idx="3">
                  <c:v>FY18</c:v>
                </c:pt>
                <c:pt idx="4">
                  <c:v>FY19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441</c:v>
                </c:pt>
                <c:pt idx="1">
                  <c:v>477</c:v>
                </c:pt>
                <c:pt idx="2">
                  <c:v>543</c:v>
                </c:pt>
                <c:pt idx="3">
                  <c:v>631</c:v>
                </c:pt>
                <c:pt idx="4">
                  <c:v>641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20-4830-99A1-DA66D823C9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Technical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FY15</c:v>
                </c:pt>
                <c:pt idx="1">
                  <c:v>FY16</c:v>
                </c:pt>
                <c:pt idx="2">
                  <c:v>FY17</c:v>
                </c:pt>
                <c:pt idx="3">
                  <c:v>FY18</c:v>
                </c:pt>
                <c:pt idx="4">
                  <c:v>FY19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322</c:v>
                </c:pt>
                <c:pt idx="1">
                  <c:v>318</c:v>
                </c:pt>
                <c:pt idx="2">
                  <c:v>343</c:v>
                </c:pt>
                <c:pt idx="3">
                  <c:v>375</c:v>
                </c:pt>
                <c:pt idx="4">
                  <c:v>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20-4830-99A1-DA66D823C9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38656672"/>
        <c:axId val="1238646688"/>
      </c:barChart>
      <c:catAx>
        <c:axId val="123865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646688"/>
        <c:crosses val="autoZero"/>
        <c:auto val="1"/>
        <c:lblAlgn val="ctr"/>
        <c:lblOffset val="100"/>
        <c:noMultiLvlLbl val="0"/>
      </c:catAx>
      <c:valAx>
        <c:axId val="1238646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656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tx1"/>
                </a:solidFill>
              </a:rPr>
              <a:t>FY 2019</a:t>
            </a:r>
            <a:endParaRPr lang="en-US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8624477495868572"/>
          <c:y val="7.61496868140692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9485434691033993E-2"/>
          <c:y val="0.24431971732962149"/>
          <c:w val="0.48242863160623439"/>
          <c:h val="0.63764569837785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FY2019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A8-4E2B-B557-0FF1E560F64C}"/>
              </c:ext>
            </c:extLst>
          </c:dPt>
          <c:dLbls>
            <c:dLbl>
              <c:idx val="4"/>
              <c:layout>
                <c:manualLayout>
                  <c:x val="6.9763941544343996E-2"/>
                  <c:y val="0.121026179131645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9A8-4E2B-B557-0FF1E560F6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Drug</c:v>
                </c:pt>
                <c:pt idx="1">
                  <c:v>Property</c:v>
                </c:pt>
                <c:pt idx="2">
                  <c:v>Violent</c:v>
                </c:pt>
                <c:pt idx="3">
                  <c:v>Public Order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0.39</c:v>
                </c:pt>
                <c:pt idx="1">
                  <c:v>0.24</c:v>
                </c:pt>
                <c:pt idx="2">
                  <c:v>0.12</c:v>
                </c:pt>
                <c:pt idx="3">
                  <c:v>0.13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A8-4E2B-B557-0FF1E560F6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1502057613168728"/>
          <c:y val="0.31675956957010543"/>
          <c:w val="0.48024691358024685"/>
          <c:h val="0.503744740082445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tx1"/>
                </a:solidFill>
              </a:rPr>
              <a:t>FY 2015</a:t>
            </a:r>
            <a:endParaRPr lang="en-US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6251093613298337"/>
          <c:y val="5.19630484988452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858340624088654"/>
          <c:y val="0.21092224182138894"/>
          <c:w val="0.65657221088104722"/>
          <c:h val="0.7369378625593279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Drug</c:v>
                </c:pt>
                <c:pt idx="1">
                  <c:v>Property</c:v>
                </c:pt>
                <c:pt idx="2">
                  <c:v>Violent</c:v>
                </c:pt>
                <c:pt idx="3">
                  <c:v>Public Order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0.44</c:v>
                </c:pt>
                <c:pt idx="1">
                  <c:v>0.23</c:v>
                </c:pt>
                <c:pt idx="2">
                  <c:v>0.08</c:v>
                </c:pt>
                <c:pt idx="3">
                  <c:v>0.16</c:v>
                </c:pt>
                <c:pt idx="4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36-4202-BB42-48A9F113E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accent1"/>
                </a:solidFill>
              </a:rPr>
              <a:t>Probation Population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Probation Population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22433</c:v>
                </c:pt>
                <c:pt idx="1">
                  <c:v>21329</c:v>
                </c:pt>
                <c:pt idx="2">
                  <c:v>21463</c:v>
                </c:pt>
                <c:pt idx="3">
                  <c:v>21698</c:v>
                </c:pt>
                <c:pt idx="4">
                  <c:v>21597</c:v>
                </c:pt>
                <c:pt idx="5">
                  <c:v>21739</c:v>
                </c:pt>
                <c:pt idx="6">
                  <c:v>21947</c:v>
                </c:pt>
                <c:pt idx="7">
                  <c:v>20970</c:v>
                </c:pt>
                <c:pt idx="8">
                  <c:v>20510</c:v>
                </c:pt>
                <c:pt idx="9">
                  <c:v>19701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84-43BC-9E30-2C7068F493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32875232"/>
        <c:axId val="1132871904"/>
      </c:areaChart>
      <c:catAx>
        <c:axId val="113287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2871904"/>
        <c:crosses val="autoZero"/>
        <c:auto val="1"/>
        <c:lblAlgn val="ctr"/>
        <c:lblOffset val="100"/>
        <c:noMultiLvlLbl val="0"/>
      </c:catAx>
      <c:valAx>
        <c:axId val="113287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2875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accent1"/>
                </a:solidFill>
              </a:rPr>
              <a:t>Parole Population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Parole Population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3090</c:v>
                </c:pt>
                <c:pt idx="1">
                  <c:v>2922</c:v>
                </c:pt>
                <c:pt idx="2">
                  <c:v>2886</c:v>
                </c:pt>
                <c:pt idx="3">
                  <c:v>3094</c:v>
                </c:pt>
                <c:pt idx="4">
                  <c:v>3505</c:v>
                </c:pt>
                <c:pt idx="5">
                  <c:v>3701</c:v>
                </c:pt>
                <c:pt idx="6">
                  <c:v>3605</c:v>
                </c:pt>
                <c:pt idx="7">
                  <c:v>3623</c:v>
                </c:pt>
                <c:pt idx="8">
                  <c:v>3697</c:v>
                </c:pt>
                <c:pt idx="9">
                  <c:v>3785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1D-4718-A7A0-87977A832D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586256"/>
        <c:axId val="838588336"/>
      </c:areaChart>
      <c:catAx>
        <c:axId val="838586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588336"/>
        <c:crosses val="autoZero"/>
        <c:auto val="1"/>
        <c:lblAlgn val="ctr"/>
        <c:lblOffset val="100"/>
        <c:noMultiLvlLbl val="0"/>
      </c:catAx>
      <c:valAx>
        <c:axId val="838588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5862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0.82784</cdr:x>
      <cdr:y>0.11585</cdr:y>
    </cdr:from>
    <cdr:to>
      <cdr:x>0.90385</cdr:x>
      <cdr:y>0.20881</cdr:y>
    </cdr:to>
    <cdr:sp macro="" textlink="">
      <cdr:nvSpPr>
        <cdr:cNvPr id="2" name="Oval 1"/>
        <cdr:cNvSpPr/>
      </cdr:nvSpPr>
      <cdr:spPr>
        <a:xfrm xmlns:a="http://schemas.openxmlformats.org/drawingml/2006/main">
          <a:off x="4592320" y="434340"/>
          <a:ext cx="421640" cy="348512"/>
        </a:xfrm>
        <a:prstGeom xmlns:a="http://schemas.openxmlformats.org/drawingml/2006/main" prst="ellipse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0.07692</cdr:x>
      <cdr:y>0.36127</cdr:y>
    </cdr:from>
    <cdr:to>
      <cdr:x>0.11676</cdr:x>
      <cdr:y>0.36127</cdr:y>
    </cdr:to>
    <cdr:cxnSp macro="">
      <cdr:nvCxnSpPr>
        <cdr:cNvPr id="4" name="Straight Arrow Connector 3"/>
        <cdr:cNvCxnSpPr/>
      </cdr:nvCxnSpPr>
      <cdr:spPr>
        <a:xfrm xmlns:a="http://schemas.openxmlformats.org/drawingml/2006/main" flipH="1">
          <a:off x="426720" y="1249680"/>
          <a:ext cx="220980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0.0728</cdr:x>
      <cdr:y>0.35772</cdr:y>
    </cdr:from>
    <cdr:to>
      <cdr:x>0.0728</cdr:x>
      <cdr:y>1</cdr:y>
    </cdr:to>
    <cdr:cxnSp macro="">
      <cdr:nvCxnSpPr>
        <cdr:cNvPr id="6" name="Straight Arrow Connector 5"/>
        <cdr:cNvCxnSpPr/>
      </cdr:nvCxnSpPr>
      <cdr:spPr>
        <a:xfrm xmlns:a="http://schemas.openxmlformats.org/drawingml/2006/main">
          <a:off x="403860" y="1341120"/>
          <a:ext cx="0" cy="240792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0.70408</cdr:x>
      <cdr:y>0.32067</cdr:y>
    </cdr:from>
    <cdr:to>
      <cdr:x>0.97846</cdr:x>
      <cdr:y>0.69201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5783580" y="1514985"/>
          <a:ext cx="2253840" cy="17543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FY 2018 projections suggest that, that </a:t>
          </a:r>
          <a:r>
            <a:rPr lang="en-US" dirty="0" smtClean="0"/>
            <a:t>return </a:t>
          </a:r>
          <a:r>
            <a:rPr lang="en-US" dirty="0"/>
            <a:t>admissions will increase by </a:t>
          </a:r>
          <a:r>
            <a:rPr lang="en-US" b="1" dirty="0" smtClean="0"/>
            <a:t>26% </a:t>
          </a:r>
          <a:r>
            <a:rPr lang="en-US" dirty="0"/>
            <a:t>by FY 2028</a:t>
          </a:r>
          <a:r>
            <a:rPr lang="en-US" sz="1600" dirty="0"/>
            <a:t>.</a:t>
          </a:r>
          <a:endParaRPr lang="en-US" sz="16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67CC221-F2F9-7C49-882D-7E9579279232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6F545507-3728-E94F-8F15-042EFB060EC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  <p:sldLayoutId id="2147483754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87" y="4208929"/>
            <a:ext cx="8439881" cy="10486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Iowa Department of Corrections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112776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Sarah </a:t>
            </a:r>
            <a:r>
              <a:rPr lang="en-US" dirty="0" err="1" smtClean="0"/>
              <a:t>Fineran</a:t>
            </a:r>
            <a:endParaRPr lang="en-US" dirty="0" smtClean="0"/>
          </a:p>
          <a:p>
            <a:r>
              <a:rPr lang="en-US" dirty="0" smtClean="0"/>
              <a:t>Director of </a:t>
            </a:r>
            <a:r>
              <a:rPr lang="en-US" dirty="0" smtClean="0"/>
              <a:t>Research</a:t>
            </a:r>
          </a:p>
          <a:p>
            <a:endParaRPr lang="en-US" dirty="0" smtClean="0"/>
          </a:p>
          <a:p>
            <a:r>
              <a:rPr lang="en-US" dirty="0" smtClean="0"/>
              <a:t>November 7</a:t>
            </a:r>
            <a:r>
              <a:rPr lang="en-US" baseline="30000" dirty="0" smtClean="0"/>
              <a:t>th</a:t>
            </a:r>
            <a:r>
              <a:rPr lang="en-US" dirty="0" smtClean="0"/>
              <a:t>, 2019</a:t>
            </a:r>
          </a:p>
          <a:p>
            <a:r>
              <a:rPr lang="en-US" dirty="0" smtClean="0"/>
              <a:t>Criminal Justice Reform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Google Shape;157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00708" y="906982"/>
            <a:ext cx="2601986" cy="242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701040"/>
          </a:xfrm>
        </p:spPr>
        <p:txBody>
          <a:bodyPr/>
          <a:lstStyle/>
          <a:p>
            <a:r>
              <a:rPr lang="en-US" dirty="0" smtClean="0"/>
              <a:t>Prison Closures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6508377" cy="3916363"/>
          </a:xfrm>
        </p:spPr>
        <p:txBody>
          <a:bodyPr/>
          <a:lstStyle/>
          <a:p>
            <a:r>
              <a:rPr lang="en-US" dirty="0" smtClean="0"/>
              <a:t>FY 2009 – FY 2018 % Change</a:t>
            </a:r>
          </a:p>
          <a:p>
            <a:r>
              <a:rPr lang="en-US" dirty="0" smtClean="0"/>
              <a:t>Total </a:t>
            </a:r>
            <a:r>
              <a:rPr lang="en-US" dirty="0"/>
              <a:t>Releases:</a:t>
            </a:r>
            <a:r>
              <a:rPr lang="en-US" b="1" dirty="0"/>
              <a:t> - 6</a:t>
            </a:r>
            <a:r>
              <a:rPr lang="en-US" b="1" dirty="0" smtClean="0"/>
              <a:t>%</a:t>
            </a:r>
          </a:p>
          <a:p>
            <a:pPr marL="0" indent="0">
              <a:buNone/>
            </a:pPr>
            <a:endParaRPr lang="en-US" b="1" dirty="0"/>
          </a:p>
          <a:p>
            <a:pPr lvl="1"/>
            <a:r>
              <a:rPr lang="en-US" dirty="0" smtClean="0"/>
              <a:t>Parole: </a:t>
            </a:r>
            <a:r>
              <a:rPr lang="en-US" b="1" dirty="0" smtClean="0"/>
              <a:t>+ 59%</a:t>
            </a:r>
          </a:p>
          <a:p>
            <a:pPr lvl="1"/>
            <a:r>
              <a:rPr lang="en-US" dirty="0" smtClean="0"/>
              <a:t>Work Release: </a:t>
            </a:r>
            <a:r>
              <a:rPr lang="en-US" b="1" dirty="0" smtClean="0"/>
              <a:t>+ 49%</a:t>
            </a:r>
          </a:p>
          <a:p>
            <a:pPr lvl="1"/>
            <a:r>
              <a:rPr lang="en-US" dirty="0" smtClean="0"/>
              <a:t>OWI Facility: </a:t>
            </a:r>
            <a:r>
              <a:rPr lang="en-US" b="1" dirty="0" smtClean="0"/>
              <a:t>- 56%</a:t>
            </a:r>
          </a:p>
          <a:p>
            <a:pPr lvl="1"/>
            <a:r>
              <a:rPr lang="en-US" dirty="0" smtClean="0"/>
              <a:t>Expiration of Sentence: </a:t>
            </a:r>
            <a:r>
              <a:rPr lang="en-US" b="1" dirty="0" smtClean="0"/>
              <a:t>- 25%</a:t>
            </a:r>
          </a:p>
          <a:p>
            <a:pPr marL="2286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900" y="6214189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885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72440"/>
            <a:ext cx="6508377" cy="594360"/>
          </a:xfrm>
        </p:spPr>
        <p:txBody>
          <a:bodyPr/>
          <a:lstStyle/>
          <a:p>
            <a:r>
              <a:rPr lang="en-US" dirty="0" smtClean="0"/>
              <a:t>Prison </a:t>
            </a:r>
            <a:r>
              <a:rPr lang="en-US" dirty="0" smtClean="0"/>
              <a:t>Admission Projections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085179"/>
              </p:ext>
            </p:extLst>
          </p:nvPr>
        </p:nvGraphicFramePr>
        <p:xfrm>
          <a:off x="510540" y="1126807"/>
          <a:ext cx="8351520" cy="5319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660775" y="3283643"/>
            <a:ext cx="19478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FY 2018 projections suggest that,  new admissions will increase by </a:t>
            </a:r>
            <a:r>
              <a:rPr lang="en-US" b="1" dirty="0" smtClean="0"/>
              <a:t>11% </a:t>
            </a:r>
            <a:r>
              <a:rPr lang="en-US" dirty="0" smtClean="0"/>
              <a:t>by FY 2028.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200400" y="6323409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035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63880"/>
            <a:ext cx="6508377" cy="594360"/>
          </a:xfrm>
        </p:spPr>
        <p:txBody>
          <a:bodyPr/>
          <a:lstStyle/>
          <a:p>
            <a:r>
              <a:rPr lang="en-US" dirty="0"/>
              <a:t>Prison Admission Projections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87315401"/>
              </p:ext>
            </p:extLst>
          </p:nvPr>
        </p:nvGraphicFramePr>
        <p:xfrm>
          <a:off x="541020" y="1424940"/>
          <a:ext cx="8214360" cy="4930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68980" y="6320869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7407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59" y="1539240"/>
            <a:ext cx="6508377" cy="60198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Prison Populations</a:t>
            </a:r>
            <a:br>
              <a:rPr lang="en-US" dirty="0" smtClean="0"/>
            </a:br>
            <a:r>
              <a:rPr lang="en-US" sz="2000" dirty="0">
                <a:solidFill>
                  <a:schemeClr val="tx1"/>
                </a:solidFill>
              </a:rPr>
              <a:t>Prison population data refer to the total number of offenders supervised in prison at a point in time.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2667001" cy="39163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FY 2018 analysis suggests Iowa’s prison population is expected to increase by </a:t>
            </a:r>
            <a:r>
              <a:rPr lang="en-US" b="1" dirty="0" smtClean="0"/>
              <a:t>20% </a:t>
            </a:r>
            <a:r>
              <a:rPr lang="en-US" dirty="0" smtClean="0"/>
              <a:t>by FY 2028.</a:t>
            </a:r>
          </a:p>
          <a:p>
            <a:r>
              <a:rPr lang="en-US" dirty="0" smtClean="0"/>
              <a:t>Ten-year projections are expected to exceed prison capacity by </a:t>
            </a:r>
            <a:r>
              <a:rPr lang="en-US" b="1" dirty="0" smtClean="0">
                <a:solidFill>
                  <a:schemeClr val="tx1"/>
                </a:solidFill>
              </a:rPr>
              <a:t>39%</a:t>
            </a:r>
            <a:r>
              <a:rPr lang="en-US" dirty="0" smtClean="0"/>
              <a:t> by FY 2028.</a:t>
            </a:r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4111224067"/>
              </p:ext>
            </p:extLst>
          </p:nvPr>
        </p:nvGraphicFramePr>
        <p:xfrm>
          <a:off x="3002280" y="1859280"/>
          <a:ext cx="598932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03420" y="6348650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199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19100"/>
            <a:ext cx="6508377" cy="762000"/>
          </a:xfrm>
        </p:spPr>
        <p:txBody>
          <a:bodyPr/>
          <a:lstStyle/>
          <a:p>
            <a:r>
              <a:rPr lang="en-US" dirty="0" smtClean="0"/>
              <a:t>Opportunities for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320"/>
            <a:ext cx="6949441" cy="511302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Response to Drug Offenders</a:t>
            </a:r>
          </a:p>
          <a:p>
            <a:r>
              <a:rPr lang="en-US" dirty="0" smtClean="0"/>
              <a:t>Modifications to Drug Mandatory Minimums</a:t>
            </a:r>
          </a:p>
          <a:p>
            <a:pPr lvl="1"/>
            <a:r>
              <a:rPr lang="en-US" dirty="0" smtClean="0"/>
              <a:t>HF 2064 made certain drug offenders serving mandatory terms eligible for early release. </a:t>
            </a:r>
          </a:p>
          <a:p>
            <a:pPr lvl="2"/>
            <a:r>
              <a:rPr lang="en-US" dirty="0" smtClean="0"/>
              <a:t>Eligibility: an offender convicted under a 124.401(b) or (c) who has not been previously convicted of a forcible felony and who does not have a prior conviction under 124.401 (a),(b), or (c).</a:t>
            </a:r>
          </a:p>
          <a:p>
            <a:pPr lvl="2"/>
            <a:r>
              <a:rPr lang="en-US" dirty="0" smtClean="0"/>
              <a:t>Sentence length modification: one half of the minimum term of confinement prescribed in 124.413.</a:t>
            </a:r>
          </a:p>
          <a:p>
            <a:pPr lvl="1"/>
            <a:endParaRPr lang="en-US" dirty="0"/>
          </a:p>
          <a:p>
            <a:r>
              <a:rPr lang="en-US" dirty="0" smtClean="0"/>
              <a:t>Modifications to Cocaine Penalties</a:t>
            </a:r>
          </a:p>
          <a:p>
            <a:pPr lvl="1"/>
            <a:r>
              <a:rPr lang="en-US" dirty="0" smtClean="0"/>
              <a:t>SF 445 modified the amounts and penalties for crack cocaine such that possession of less than 20 grams of crack is a B+ felony, possession of 40-200 grams of crack is a B felony, and possession of less than 40 grams of crack is a C felony.</a:t>
            </a:r>
          </a:p>
          <a:p>
            <a:pPr lvl="1"/>
            <a:r>
              <a:rPr lang="en-US" dirty="0" smtClean="0"/>
              <a:t>Crack vs powder </a:t>
            </a:r>
            <a:r>
              <a:rPr lang="en-US" dirty="0"/>
              <a:t>c</a:t>
            </a:r>
            <a:r>
              <a:rPr lang="en-US" dirty="0" smtClean="0"/>
              <a:t>ocaine penalty modifications:</a:t>
            </a:r>
          </a:p>
          <a:p>
            <a:pPr lvl="2"/>
            <a:r>
              <a:rPr lang="en-US" dirty="0" smtClean="0"/>
              <a:t>Prior to SF 445: Crack penalty was 10 times that of powder</a:t>
            </a:r>
          </a:p>
          <a:p>
            <a:pPr lvl="2"/>
            <a:r>
              <a:rPr lang="en-US" dirty="0" smtClean="0"/>
              <a:t>Following SF 445: Crack penalty moved to 2.5 times that of powder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57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0539"/>
            <a:ext cx="7086600" cy="912465"/>
          </a:xfrm>
        </p:spPr>
        <p:txBody>
          <a:bodyPr/>
          <a:lstStyle/>
          <a:p>
            <a:r>
              <a:rPr lang="en-US" dirty="0" smtClean="0"/>
              <a:t>Opportunities for Change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3810346"/>
              </p:ext>
            </p:extLst>
          </p:nvPr>
        </p:nvGraphicFramePr>
        <p:xfrm>
          <a:off x="457200" y="2743200"/>
          <a:ext cx="4686300" cy="391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79997" y="2735580"/>
            <a:ext cx="34671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African-American individuals make up approximately 3% of the state population, however represent nearly 25% of the prison population.</a:t>
            </a:r>
          </a:p>
          <a:p>
            <a:endParaRPr lang="en-US" dirty="0"/>
          </a:p>
          <a:p>
            <a:r>
              <a:rPr lang="en-US" dirty="0" smtClean="0"/>
              <a:t>The African-American prison population has compromised 25%-26% of the total prison population for the last ten-years.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91254" y="1758284"/>
            <a:ext cx="4937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spcBef>
                <a:spcPts val="1800"/>
              </a:spcBef>
              <a:buClr>
                <a:srgbClr val="990000"/>
              </a:buClr>
              <a:buSzPct val="100000"/>
            </a:pPr>
            <a:r>
              <a:rPr lang="en-US" sz="2000" b="1" dirty="0" smtClean="0">
                <a:solidFill>
                  <a:schemeClr val="accent1"/>
                </a:solidFill>
              </a:rPr>
              <a:t>Modifications to Mandatory Minimums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1254" y="2581617"/>
            <a:ext cx="41887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FY 2019 Prison Population Demographics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5649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18160"/>
            <a:ext cx="6508377" cy="533400"/>
          </a:xfrm>
        </p:spPr>
        <p:txBody>
          <a:bodyPr/>
          <a:lstStyle/>
          <a:p>
            <a:r>
              <a:rPr lang="en-US" dirty="0" smtClean="0"/>
              <a:t>Opportunities for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26820"/>
            <a:ext cx="6508377" cy="3916363"/>
          </a:xfrm>
        </p:spPr>
        <p:txBody>
          <a:bodyPr/>
          <a:lstStyle/>
          <a:p>
            <a:pPr marL="0" lvl="0" indent="0">
              <a:buClr>
                <a:srgbClr val="990000"/>
              </a:buClr>
              <a:buNone/>
            </a:pPr>
            <a:r>
              <a:rPr lang="en-US" b="1" dirty="0">
                <a:solidFill>
                  <a:schemeClr val="accent1"/>
                </a:solidFill>
              </a:rPr>
              <a:t>Modifications to Mandatory </a:t>
            </a:r>
            <a:r>
              <a:rPr lang="en-US" b="1" dirty="0" smtClean="0">
                <a:solidFill>
                  <a:schemeClr val="accent1"/>
                </a:solidFill>
              </a:rPr>
              <a:t>Minimums</a:t>
            </a:r>
            <a:endParaRPr lang="en-US" b="1" dirty="0">
              <a:solidFill>
                <a:schemeClr val="accent1"/>
              </a:solidFill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010242577"/>
              </p:ext>
            </p:extLst>
          </p:nvPr>
        </p:nvGraphicFramePr>
        <p:xfrm>
          <a:off x="476697" y="1851661"/>
          <a:ext cx="3958143" cy="2682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283847787"/>
              </p:ext>
            </p:extLst>
          </p:nvPr>
        </p:nvGraphicFramePr>
        <p:xfrm>
          <a:off x="4518660" y="1874521"/>
          <a:ext cx="3649980" cy="2773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199" y="4890861"/>
            <a:ext cx="82524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HF </a:t>
            </a:r>
            <a:r>
              <a:rPr lang="en-US" sz="1200" dirty="0"/>
              <a:t>2064 </a:t>
            </a:r>
            <a:r>
              <a:rPr lang="en-US" sz="1200" dirty="0" smtClean="0"/>
              <a:t>(2016) &amp; SF589 (2019) decreased </a:t>
            </a:r>
            <a:r>
              <a:rPr lang="en-US" sz="1200" dirty="0"/>
              <a:t>the mandatory minimum term of parole eligibility for Robbery 1</a:t>
            </a:r>
            <a:r>
              <a:rPr lang="en-US" sz="1200" baseline="30000" dirty="0"/>
              <a:t>st</a:t>
            </a:r>
            <a:r>
              <a:rPr lang="en-US" sz="1200" dirty="0"/>
              <a:t> and Robbery 2</a:t>
            </a:r>
            <a:r>
              <a:rPr lang="en-US" sz="1200" baseline="30000" dirty="0"/>
              <a:t>nd</a:t>
            </a:r>
            <a:r>
              <a:rPr lang="en-US" sz="1200" dirty="0"/>
              <a:t> offenders to a range of 50% to 70%. </a:t>
            </a:r>
            <a:endParaRPr lang="en-US" sz="1200" dirty="0" smtClean="0"/>
          </a:p>
          <a:p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HF2064 </a:t>
            </a:r>
            <a:r>
              <a:rPr lang="en-US" sz="1200" dirty="0"/>
              <a:t>also established a new crime of Robbery 3</a:t>
            </a:r>
            <a:r>
              <a:rPr lang="en-US" sz="1200" baseline="30000" dirty="0"/>
              <a:t>rd</a:t>
            </a:r>
            <a:r>
              <a:rPr lang="en-US" sz="1200" dirty="0"/>
              <a:t>, an aggravated misdemeanor, not subject to a mandatory term, however, SF589 redacted this provision. </a:t>
            </a:r>
            <a:endParaRPr lang="en-US" sz="1200" dirty="0" smtClean="0"/>
          </a:p>
          <a:p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In 2017</a:t>
            </a:r>
            <a:r>
              <a:rPr lang="en-US" sz="1200" dirty="0"/>
              <a:t>, Iowa Code §902.13 </a:t>
            </a:r>
            <a:r>
              <a:rPr lang="en-US" sz="1200" dirty="0" smtClean="0"/>
              <a:t>was created which provided </a:t>
            </a:r>
            <a:r>
              <a:rPr lang="en-US" sz="1200" dirty="0"/>
              <a:t>a mandatory term for those convicted of a third or subsequent domestic abuse assault crime, a D felony, providing those convicted are subject to serve between one-fifth of the maximum term and the maximum sentence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4951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smtClean="0"/>
              <a:t>Sex Offender Special Sentence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392680"/>
            <a:ext cx="3520441" cy="39163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special sentence places offenders convicted of offenses in Iowa code 79 (sex offenses), 726.2 (incest), and 728.12 (1),(2),(3) (sexual exploitation) on either a 10-year of lifetime community supervision based solely upon the offense class conviction.</a:t>
            </a:r>
          </a:p>
          <a:p>
            <a:r>
              <a:rPr lang="en-US" b="1" dirty="0" smtClean="0"/>
              <a:t>A,B, and C felony sex offenses receive lifetime community supervision.</a:t>
            </a:r>
          </a:p>
          <a:p>
            <a:r>
              <a:rPr lang="en-US" b="1" dirty="0" smtClean="0"/>
              <a:t>D felony and misdemeanor offenses receive a 10-year supervision sentence.</a:t>
            </a:r>
            <a:endParaRPr lang="en-US" b="1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525886675"/>
              </p:ext>
            </p:extLst>
          </p:nvPr>
        </p:nvGraphicFramePr>
        <p:xfrm>
          <a:off x="4191000" y="2133600"/>
          <a:ext cx="4465320" cy="279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8640" y="1562100"/>
            <a:ext cx="6576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population expected to rise dramatically in the next ten-years.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89120" y="4935220"/>
            <a:ext cx="4122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Increases are anticipated.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/>
                </a:solidFill>
              </a:rPr>
              <a:t>In FY 2018 there were 1,188 sex offenders incarcerated who will be released in the future, 990 of whom will receive lifetime community supervision.</a:t>
            </a:r>
          </a:p>
        </p:txBody>
      </p:sp>
    </p:spTree>
    <p:extLst>
      <p:ext uri="{BB962C8B-B14F-4D97-AF65-F5344CB8AC3E}">
        <p14:creationId xmlns:p14="http://schemas.microsoft.com/office/powerpoint/2010/main" val="141063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1619" y="2659380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Reentry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22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926080"/>
            <a:ext cx="8016241" cy="1143000"/>
          </a:xfrm>
        </p:spPr>
        <p:txBody>
          <a:bodyPr/>
          <a:lstStyle/>
          <a:p>
            <a:pPr algn="ctr"/>
            <a:r>
              <a:rPr lang="en-US" dirty="0" smtClean="0"/>
              <a:t>Statewide Recidivism Reduction (SRR) Initiative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670560"/>
          </a:xfrm>
        </p:spPr>
        <p:txBody>
          <a:bodyPr/>
          <a:lstStyle/>
          <a:p>
            <a:r>
              <a:rPr lang="en-US" dirty="0" smtClean="0"/>
              <a:t>Statewide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661160"/>
            <a:ext cx="6508377" cy="3916363"/>
          </a:xfrm>
        </p:spPr>
        <p:txBody>
          <a:bodyPr/>
          <a:lstStyle/>
          <a:p>
            <a:r>
              <a:rPr lang="en-US" dirty="0" smtClean="0"/>
              <a:t>Corrections trends are influenced by crime trends</a:t>
            </a:r>
          </a:p>
          <a:p>
            <a:pPr lvl="1"/>
            <a:r>
              <a:rPr lang="en-US" dirty="0" smtClean="0"/>
              <a:t>Disposed Felony Charges: </a:t>
            </a:r>
            <a:r>
              <a:rPr lang="en-US" b="1" dirty="0" smtClean="0"/>
              <a:t>+</a:t>
            </a:r>
            <a:r>
              <a:rPr lang="en-US" dirty="0" smtClean="0"/>
              <a:t> </a:t>
            </a:r>
            <a:r>
              <a:rPr lang="en-US" b="1" dirty="0" smtClean="0"/>
              <a:t>16% Increase</a:t>
            </a:r>
          </a:p>
          <a:p>
            <a:pPr lvl="1"/>
            <a:r>
              <a:rPr lang="en-US" dirty="0" smtClean="0"/>
              <a:t>Felony Convictions: </a:t>
            </a:r>
            <a:r>
              <a:rPr lang="en-US" b="1" dirty="0" smtClean="0"/>
              <a:t>+</a:t>
            </a:r>
            <a:r>
              <a:rPr lang="en-US" dirty="0" smtClean="0"/>
              <a:t> </a:t>
            </a:r>
            <a:r>
              <a:rPr lang="en-US" b="1" dirty="0" smtClean="0"/>
              <a:t>9% Increase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028729054"/>
              </p:ext>
            </p:extLst>
          </p:nvPr>
        </p:nvGraphicFramePr>
        <p:xfrm>
          <a:off x="586740" y="2933700"/>
          <a:ext cx="7879080" cy="3406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" y="6347460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85311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5334001" cy="1143000"/>
          </a:xfrm>
        </p:spPr>
        <p:txBody>
          <a:bodyPr/>
          <a:lstStyle/>
          <a:p>
            <a:r>
              <a:rPr lang="en-US" dirty="0" smtClean="0"/>
              <a:t>Statewide Recidivism Reduction Accomplishments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System Effort</a:t>
            </a:r>
          </a:p>
          <a:p>
            <a:pPr lvl="1"/>
            <a:r>
              <a:rPr lang="en-US" dirty="0"/>
              <a:t>20+ work groups</a:t>
            </a:r>
          </a:p>
          <a:p>
            <a:pPr lvl="1"/>
            <a:r>
              <a:rPr lang="en-US" dirty="0"/>
              <a:t>400+ staff involved</a:t>
            </a:r>
          </a:p>
          <a:p>
            <a:pPr lvl="1"/>
            <a:r>
              <a:rPr lang="en-US" dirty="0"/>
              <a:t>5,000+ in kind hours</a:t>
            </a:r>
          </a:p>
          <a:p>
            <a:pPr lvl="1"/>
            <a:r>
              <a:rPr lang="en-US" dirty="0"/>
              <a:t>Stakeholder engagement</a:t>
            </a:r>
          </a:p>
          <a:p>
            <a:pPr lvl="1"/>
            <a:r>
              <a:rPr lang="en-US" dirty="0"/>
              <a:t>Inter-agency collaboration (DHS, NAMI, CJJP, University of Iowa)</a:t>
            </a:r>
          </a:p>
          <a:p>
            <a:pPr lvl="1"/>
            <a:r>
              <a:rPr lang="en-US" dirty="0"/>
              <a:t>Experts in the field (12 different contractors)</a:t>
            </a:r>
          </a:p>
          <a:p>
            <a:pPr marL="2286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DE3D51-2317-6A44-B15A-6BF140F2E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383" y="609600"/>
            <a:ext cx="2402313" cy="22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172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Accomplishments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Quality Improvement</a:t>
            </a:r>
          </a:p>
          <a:p>
            <a:r>
              <a:rPr lang="en-US" dirty="0"/>
              <a:t>Reentry</a:t>
            </a:r>
          </a:p>
          <a:p>
            <a:r>
              <a:rPr lang="en-US" dirty="0"/>
              <a:t>Workload</a:t>
            </a:r>
          </a:p>
          <a:p>
            <a:r>
              <a:rPr lang="en-US" dirty="0"/>
              <a:t>Job Competencies</a:t>
            </a:r>
          </a:p>
          <a:p>
            <a:r>
              <a:rPr lang="en-US" dirty="0"/>
              <a:t>Training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8B41C7-4140-A746-9833-C69C45BF5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942" y="3243385"/>
            <a:ext cx="4748155" cy="32434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233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Improvement</a:t>
            </a:r>
            <a:br>
              <a:rPr lang="en-US" dirty="0" smtClean="0"/>
            </a:br>
            <a:r>
              <a:rPr lang="en-US" dirty="0" smtClean="0"/>
              <a:t>IRR/IVVI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3040380"/>
            <a:ext cx="3981939" cy="3085783"/>
          </a:xfrm>
        </p:spPr>
        <p:txBody>
          <a:bodyPr/>
          <a:lstStyle/>
          <a:p>
            <a:r>
              <a:rPr lang="en-US" dirty="0" smtClean="0"/>
              <a:t>Baseline: </a:t>
            </a:r>
            <a:r>
              <a:rPr lang="en-US" b="1" dirty="0" smtClean="0"/>
              <a:t>57%</a:t>
            </a:r>
          </a:p>
          <a:p>
            <a:r>
              <a:rPr lang="en-US" dirty="0" smtClean="0"/>
              <a:t>Statewide Goal: </a:t>
            </a:r>
            <a:r>
              <a:rPr lang="en-US" b="1" dirty="0" smtClean="0"/>
              <a:t>90%</a:t>
            </a:r>
          </a:p>
          <a:p>
            <a:r>
              <a:rPr lang="en-US" dirty="0" smtClean="0"/>
              <a:t>Where are we? </a:t>
            </a:r>
            <a:r>
              <a:rPr lang="en-US" b="1" dirty="0" smtClean="0"/>
              <a:t>86%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6512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 Inventory</a:t>
            </a:r>
          </a:p>
          <a:p>
            <a:pPr lvl="1"/>
            <a:r>
              <a:rPr lang="en-US" dirty="0"/>
              <a:t>Inventory</a:t>
            </a:r>
          </a:p>
          <a:p>
            <a:pPr lvl="1"/>
            <a:r>
              <a:rPr lang="en-US" dirty="0"/>
              <a:t>Gap analysis</a:t>
            </a:r>
          </a:p>
          <a:p>
            <a:pPr lvl="1"/>
            <a:r>
              <a:rPr lang="en-US" dirty="0"/>
              <a:t>Discontinued programs</a:t>
            </a:r>
          </a:p>
          <a:p>
            <a:pPr lvl="1"/>
            <a:r>
              <a:rPr lang="en-US" dirty="0"/>
              <a:t>Reallocated staff resources</a:t>
            </a:r>
          </a:p>
          <a:p>
            <a:pPr lvl="1"/>
            <a:r>
              <a:rPr lang="en-US" dirty="0"/>
              <a:t>Building capacity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90B1597A-EC17-9442-A1D4-24837631B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893" y="2446215"/>
            <a:ext cx="4308975" cy="373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6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 Inventory</a:t>
            </a:r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4CD39227-EC09-154D-8EF4-75F939A27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2755266"/>
            <a:ext cx="3231197" cy="17776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F0F966-E908-2141-8C60-FEC16CFCB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622" y="2755267"/>
            <a:ext cx="3646685" cy="17776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485D75EB-703B-F64B-9F92-6CEF98312CB2}"/>
              </a:ext>
            </a:extLst>
          </p:cNvPr>
          <p:cNvSpPr/>
          <p:nvPr/>
        </p:nvSpPr>
        <p:spPr>
          <a:xfrm>
            <a:off x="4189563" y="3366243"/>
            <a:ext cx="688157" cy="441644"/>
          </a:xfrm>
          <a:prstGeom prst="rightArrow">
            <a:avLst/>
          </a:prstGeom>
          <a:solidFill>
            <a:schemeClr val="accent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561CD05-CDC1-1B4D-A56B-0FF930C952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297" y="4654970"/>
            <a:ext cx="7107809" cy="211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7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Dashboard</a:t>
            </a:r>
            <a:endParaRPr 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37C47EBA-5930-E741-A277-929030F9D5A5}"/>
              </a:ext>
            </a:extLst>
          </p:cNvPr>
          <p:cNvSpPr txBox="1">
            <a:spLocks/>
          </p:cNvSpPr>
          <p:nvPr/>
        </p:nvSpPr>
        <p:spPr>
          <a:xfrm>
            <a:off x="571500" y="2817876"/>
            <a:ext cx="5181600" cy="3547872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en-US" sz="3800" dirty="0" smtClean="0">
                <a:solidFill>
                  <a:schemeClr val="accent1"/>
                </a:solidFill>
                <a:latin typeface="Stencil" pitchFamily="82" charset="77"/>
              </a:rPr>
              <a:t>Accomplishments</a:t>
            </a:r>
          </a:p>
          <a:p>
            <a:r>
              <a:rPr lang="en-US" sz="3800" dirty="0" smtClean="0"/>
              <a:t>Housing stability</a:t>
            </a:r>
          </a:p>
          <a:p>
            <a:r>
              <a:rPr lang="en-US" sz="3800" dirty="0" smtClean="0"/>
              <a:t>Unemployment</a:t>
            </a:r>
          </a:p>
          <a:p>
            <a:r>
              <a:rPr lang="en-US" sz="3800" dirty="0" smtClean="0"/>
              <a:t>Revocations</a:t>
            </a:r>
          </a:p>
          <a:p>
            <a:r>
              <a:rPr lang="en-US" sz="3800" dirty="0" smtClean="0"/>
              <a:t>Education</a:t>
            </a:r>
          </a:p>
          <a:p>
            <a:r>
              <a:rPr lang="en-US" sz="3800" dirty="0" smtClean="0"/>
              <a:t>Apprenticeship</a:t>
            </a:r>
          </a:p>
          <a:p>
            <a:r>
              <a:rPr lang="en-US" sz="3800" dirty="0" smtClean="0"/>
              <a:t>Visitation</a:t>
            </a:r>
          </a:p>
          <a:p>
            <a:r>
              <a:rPr lang="en-US" sz="3800" dirty="0" smtClean="0"/>
              <a:t>Overrides</a:t>
            </a:r>
          </a:p>
          <a:p>
            <a:r>
              <a:rPr lang="en-US" sz="3800" dirty="0" smtClean="0"/>
              <a:t>Parole processing time</a:t>
            </a:r>
            <a:endParaRPr lang="en-US" sz="3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735991-E9FA-B04A-9AEC-64D675E65A13}"/>
              </a:ext>
            </a:extLst>
          </p:cNvPr>
          <p:cNvSpPr txBox="1"/>
          <p:nvPr/>
        </p:nvSpPr>
        <p:spPr>
          <a:xfrm>
            <a:off x="2974744" y="2626935"/>
            <a:ext cx="42184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accent1"/>
                </a:solidFill>
                <a:latin typeface="Stencil" pitchFamily="82" charset="77"/>
              </a:rPr>
              <a:t>Moving forward</a:t>
            </a:r>
            <a:endParaRPr lang="en-US" sz="1200" dirty="0">
              <a:solidFill>
                <a:schemeClr val="accent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Core programming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 smtClean="0"/>
              <a:t>Administrative segregation</a:t>
            </a:r>
            <a:endParaRPr lang="en-US" sz="1200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Offender needs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Disciplinary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Core correctional practices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IRR/DRAOR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Case plans due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Security standards 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Revocations and risk levels</a:t>
            </a:r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229B83C5-6841-394A-A619-42AA6EB16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680" y="576754"/>
            <a:ext cx="3233841" cy="14806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933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Reentry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Community Connections Supporting Reentry (CCSR)-2,000 participants (community providers &amp; corrections)</a:t>
            </a:r>
          </a:p>
          <a:p>
            <a:r>
              <a:rPr lang="en-US" dirty="0"/>
              <a:t>700+ service providers identified in resource guide</a:t>
            </a:r>
          </a:p>
          <a:p>
            <a:r>
              <a:rPr lang="en-US" dirty="0"/>
              <a:t>Home placement questionnaire (HPQ)</a:t>
            </a:r>
          </a:p>
          <a:p>
            <a:r>
              <a:rPr lang="en-US" dirty="0"/>
              <a:t>NAMI Peer to Peer </a:t>
            </a:r>
            <a:r>
              <a:rPr lang="en-US" b="1" dirty="0" smtClean="0">
                <a:solidFill>
                  <a:schemeClr val="accent1"/>
                </a:solidFill>
              </a:rPr>
              <a:t>438</a:t>
            </a:r>
          </a:p>
          <a:p>
            <a:r>
              <a:rPr lang="en-US" dirty="0"/>
              <a:t>Presented at multiple conferences (local &amp; national): NAACP, Homelessness Symposium, Federal Deputy Wardens, SRR Summit &amp; Forum, Washington DC, Justice Center &amp; Pew webinars; IDOC in 4+ national publications</a:t>
            </a:r>
          </a:p>
          <a:p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65C321-8F28-E241-B22B-26B028060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240" y="3936474"/>
            <a:ext cx="2300543" cy="23420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73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Workload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DBACFC5-9574-AB4C-8F53-9991F7853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09800"/>
            <a:ext cx="3677139" cy="3916363"/>
          </a:xfrm>
        </p:spPr>
        <p:txBody>
          <a:bodyPr/>
          <a:lstStyle/>
          <a:p>
            <a:r>
              <a:rPr lang="en-US" dirty="0"/>
              <a:t>Community-based corrections time study</a:t>
            </a:r>
          </a:p>
          <a:p>
            <a:r>
              <a:rPr lang="en-US" dirty="0"/>
              <a:t>Prison time study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9BE9E7A-005F-294B-A3EB-398CA0B99269}"/>
              </a:ext>
            </a:extLst>
          </p:cNvPr>
          <p:cNvSpPr txBox="1">
            <a:spLocks/>
          </p:cNvSpPr>
          <p:nvPr/>
        </p:nvSpPr>
        <p:spPr>
          <a:xfrm>
            <a:off x="4632960" y="2209800"/>
            <a:ext cx="4130040" cy="39928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146,776 unique activities documented (CBC)</a:t>
            </a:r>
          </a:p>
          <a:p>
            <a:r>
              <a:rPr lang="en-US" dirty="0" smtClean="0"/>
              <a:t>31,353 unique activities documented (prisons)</a:t>
            </a:r>
          </a:p>
          <a:p>
            <a:r>
              <a:rPr lang="en-US" dirty="0" smtClean="0"/>
              <a:t>491 CBC staff; 119 counselors</a:t>
            </a:r>
          </a:p>
          <a:p>
            <a:r>
              <a:rPr lang="en-US" dirty="0" smtClean="0"/>
              <a:t>“Best 40” survey conducted</a:t>
            </a:r>
          </a:p>
          <a:p>
            <a:r>
              <a:rPr lang="en-US" dirty="0" smtClean="0"/>
              <a:t>Adjustments</a:t>
            </a:r>
          </a:p>
          <a:p>
            <a:r>
              <a:rPr lang="en-US" dirty="0" smtClean="0"/>
              <a:t>Identified staff need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A8F180-6A78-6F46-8C03-492FA380F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05" y="3931920"/>
            <a:ext cx="2379980" cy="237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Competencies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4A8D6E-1D52-A547-8434-1795A711D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09800"/>
            <a:ext cx="3672841" cy="39163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  <a:latin typeface="Stencil" pitchFamily="82" charset="77"/>
              </a:rPr>
              <a:t>Accomplishments</a:t>
            </a:r>
          </a:p>
          <a:p>
            <a:r>
              <a:rPr lang="en-US" dirty="0"/>
              <a:t>200+ competencies were identified for high-impact positions</a:t>
            </a:r>
          </a:p>
          <a:p>
            <a:r>
              <a:rPr lang="en-US" dirty="0"/>
              <a:t>Matrix developed</a:t>
            </a:r>
          </a:p>
          <a:p>
            <a:r>
              <a:rPr lang="en-US" dirty="0"/>
              <a:t>Training  to support competencies</a:t>
            </a:r>
          </a:p>
          <a:p>
            <a:r>
              <a:rPr lang="en-US" dirty="0"/>
              <a:t>Job descriptions, screening, interview questions, promotional checklists, evaluations developed</a:t>
            </a:r>
          </a:p>
          <a:p>
            <a:r>
              <a:rPr lang="en-US" dirty="0"/>
              <a:t>Organizational development work-system priorities</a:t>
            </a:r>
          </a:p>
          <a:p>
            <a:r>
              <a:rPr lang="en-US" dirty="0"/>
              <a:t>IDOC mission revised</a:t>
            </a:r>
          </a:p>
          <a:p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D24A864-B299-6347-BF8B-0AF186875CD1}"/>
              </a:ext>
            </a:extLst>
          </p:cNvPr>
          <p:cNvSpPr txBox="1">
            <a:spLocks/>
          </p:cNvSpPr>
          <p:nvPr/>
        </p:nvSpPr>
        <p:spPr>
          <a:xfrm>
            <a:off x="4626512" y="2286000"/>
            <a:ext cx="3427828" cy="302514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Stencil" pitchFamily="82" charset="77"/>
              </a:rPr>
              <a:t>Moving forward</a:t>
            </a: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Reassess how CO and counselor packages are working (make necessary adjustments)</a:t>
            </a:r>
          </a:p>
          <a:p>
            <a:r>
              <a:rPr lang="en-US" dirty="0" smtClean="0"/>
              <a:t>Build comprehensive packages for unit managers, treatment directors, administrative staff</a:t>
            </a:r>
          </a:p>
          <a:p>
            <a:r>
              <a:rPr lang="en-US" dirty="0" smtClean="0"/>
              <a:t>Onboarding and retention</a:t>
            </a:r>
          </a:p>
          <a:p>
            <a:r>
              <a:rPr lang="en-US" dirty="0" smtClean="0"/>
              <a:t>Developing pathways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19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00D2258-FDCC-A64D-8CEA-92534CAC1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09800"/>
            <a:ext cx="3619501" cy="39163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Based on the required competencies…</a:t>
            </a: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Elearning</a:t>
            </a:r>
            <a:r>
              <a:rPr lang="en-US" dirty="0">
                <a:solidFill>
                  <a:schemeClr val="tx1"/>
                </a:solidFill>
              </a:rPr>
              <a:t> (5 courses)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Supervisor training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Core Correctional Practices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DRAOR training (initial, recert, boosters, TOTs)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IRR/IVVI training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Moral </a:t>
            </a:r>
            <a:r>
              <a:rPr lang="en-US" dirty="0" err="1">
                <a:solidFill>
                  <a:schemeClr val="tx1"/>
                </a:solidFill>
              </a:rPr>
              <a:t>Reconation</a:t>
            </a:r>
            <a:r>
              <a:rPr lang="en-US" dirty="0">
                <a:solidFill>
                  <a:schemeClr val="tx1"/>
                </a:solidFill>
              </a:rPr>
              <a:t> Therapy</a:t>
            </a:r>
          </a:p>
        </p:txBody>
      </p:sp>
    </p:spTree>
    <p:extLst>
      <p:ext uri="{BB962C8B-B14F-4D97-AF65-F5344CB8AC3E}">
        <p14:creationId xmlns:p14="http://schemas.microsoft.com/office/powerpoint/2010/main" val="41454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624840"/>
          </a:xfrm>
        </p:spPr>
        <p:txBody>
          <a:bodyPr/>
          <a:lstStyle/>
          <a:p>
            <a:r>
              <a:rPr lang="en-US" dirty="0" smtClean="0"/>
              <a:t>Prison </a:t>
            </a:r>
            <a:r>
              <a:rPr lang="en-US" dirty="0" smtClean="0"/>
              <a:t>Admissions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14500"/>
            <a:ext cx="6508377" cy="44116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Increase in </a:t>
            </a:r>
            <a:r>
              <a:rPr lang="en-US" sz="2400" dirty="0" smtClean="0">
                <a:solidFill>
                  <a:schemeClr val="accent1"/>
                </a:solidFill>
              </a:rPr>
              <a:t>both New and Return Admissions </a:t>
            </a:r>
            <a:r>
              <a:rPr lang="en-US" sz="2400" dirty="0" smtClean="0">
                <a:solidFill>
                  <a:schemeClr val="accent1"/>
                </a:solidFill>
              </a:rPr>
              <a:t>FY 2009 – FY 2018</a:t>
            </a:r>
          </a:p>
          <a:p>
            <a:pPr marL="228600" lvl="1">
              <a:spcBef>
                <a:spcPts val="1800"/>
              </a:spcBef>
              <a:buClr>
                <a:schemeClr val="accent1"/>
              </a:buClr>
            </a:pPr>
            <a:r>
              <a:rPr lang="en-US" sz="2400" dirty="0" smtClean="0"/>
              <a:t>New Admissions: </a:t>
            </a:r>
            <a:r>
              <a:rPr lang="en-US" sz="2400" b="1" dirty="0" smtClean="0"/>
              <a:t>+</a:t>
            </a:r>
            <a:r>
              <a:rPr lang="en-US" sz="2400" dirty="0" smtClean="0"/>
              <a:t> </a:t>
            </a:r>
            <a:r>
              <a:rPr lang="en-US" sz="2400" b="1" dirty="0" smtClean="0"/>
              <a:t>23%</a:t>
            </a:r>
            <a:r>
              <a:rPr lang="en-US" sz="2400" dirty="0" smtClean="0"/>
              <a:t> </a:t>
            </a:r>
            <a:r>
              <a:rPr lang="en-US" sz="2400" dirty="0" smtClean="0"/>
              <a:t>Increase</a:t>
            </a:r>
          </a:p>
          <a:p>
            <a:pPr lvl="1"/>
            <a:r>
              <a:rPr lang="en-US" dirty="0" smtClean="0"/>
              <a:t>Includes new court commitments &amp; probation </a:t>
            </a:r>
            <a:r>
              <a:rPr lang="en-US" dirty="0" smtClean="0"/>
              <a:t>revocations</a:t>
            </a:r>
          </a:p>
          <a:p>
            <a:pPr marL="228600" lvl="2">
              <a:spcBef>
                <a:spcPts val="1800"/>
              </a:spcBef>
              <a:spcAft>
                <a:spcPts val="1200"/>
              </a:spcAft>
            </a:pPr>
            <a:r>
              <a:rPr lang="en-US" sz="2400" dirty="0" smtClean="0"/>
              <a:t>Returns: </a:t>
            </a:r>
            <a:r>
              <a:rPr lang="en-US" sz="2400" b="1" dirty="0" smtClean="0"/>
              <a:t>+</a:t>
            </a:r>
            <a:r>
              <a:rPr lang="en-US" sz="2400" dirty="0" smtClean="0"/>
              <a:t> </a:t>
            </a:r>
            <a:r>
              <a:rPr lang="en-US" sz="2400" b="1" dirty="0" smtClean="0"/>
              <a:t>95%</a:t>
            </a:r>
            <a:r>
              <a:rPr lang="en-US" sz="2400" dirty="0" smtClean="0"/>
              <a:t> Increase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Includes those who were incarcerated, released into the community and subsequently return to incarceration on the same sentence (parole, work release, special sentence returns, etc.)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Leadership Academy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3101341" cy="39163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  <a:latin typeface="Stencil" pitchFamily="82" charset="77"/>
              </a:rPr>
              <a:t>Accomplishments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/>
              <a:t>16 leaders trained state-wide on executive level 5 TOT</a:t>
            </a:r>
          </a:p>
          <a:p>
            <a:r>
              <a:rPr lang="en-US" dirty="0"/>
              <a:t>Advised on curriculum</a:t>
            </a:r>
          </a:p>
          <a:p>
            <a:r>
              <a:rPr lang="en-US" dirty="0"/>
              <a:t>Consensus on recommended changes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B5A8D2-78C4-9146-85FC-86CA9DCD704A}"/>
              </a:ext>
            </a:extLst>
          </p:cNvPr>
          <p:cNvSpPr txBox="1">
            <a:spLocks/>
          </p:cNvSpPr>
          <p:nvPr/>
        </p:nvSpPr>
        <p:spPr>
          <a:xfrm>
            <a:off x="4184161" y="2214440"/>
            <a:ext cx="3694919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Stencil" pitchFamily="82" charset="77"/>
              </a:rPr>
              <a:t>Moving forward</a:t>
            </a: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class will be a pilot in February (hand selected by TOTs)</a:t>
            </a:r>
          </a:p>
          <a:p>
            <a:r>
              <a:rPr lang="en-US" dirty="0" smtClean="0"/>
              <a:t>Phased approach to class participation after pilot</a:t>
            </a:r>
          </a:p>
          <a:p>
            <a:r>
              <a:rPr lang="en-US" dirty="0" smtClean="0"/>
              <a:t>Application process</a:t>
            </a:r>
          </a:p>
          <a:p>
            <a:r>
              <a:rPr lang="en-US" dirty="0" smtClean="0"/>
              <a:t>2-3 cohorts per year</a:t>
            </a:r>
          </a:p>
          <a:p>
            <a:r>
              <a:rPr lang="en-US" dirty="0" smtClean="0"/>
              <a:t>After pilot a communication strategy will be implemented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3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Future/Integration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Ongoing measurements-recidivism (3-5 years)</a:t>
            </a:r>
          </a:p>
          <a:p>
            <a:r>
              <a:rPr lang="en-US" dirty="0"/>
              <a:t>Continue quality improvement efforts to ensure full integration of practices</a:t>
            </a:r>
          </a:p>
          <a:p>
            <a:r>
              <a:rPr lang="en-US" dirty="0"/>
              <a:t>Ongoing training</a:t>
            </a:r>
          </a:p>
          <a:p>
            <a:r>
              <a:rPr lang="en-US" dirty="0"/>
              <a:t>SRR strategies integrated into policy and strategic plan</a:t>
            </a:r>
          </a:p>
          <a:p>
            <a:r>
              <a:rPr lang="en-US" dirty="0"/>
              <a:t>Identifying federal funding in future to enhance/support strategies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655320"/>
          </a:xfrm>
        </p:spPr>
        <p:txBody>
          <a:bodyPr/>
          <a:lstStyle/>
          <a:p>
            <a:r>
              <a:rPr lang="en-US" dirty="0" smtClean="0"/>
              <a:t>New Prison Admissions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5131"/>
              </p:ext>
            </p:extLst>
          </p:nvPr>
        </p:nvGraphicFramePr>
        <p:xfrm>
          <a:off x="3025140" y="2153442"/>
          <a:ext cx="5739130" cy="391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39440" y="6271260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97180" y="2208213"/>
            <a:ext cx="2667000" cy="4309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FY 2009 – FY 2018 New Prison Admissions by Most Serious Offense Type Percent Change</a:t>
            </a:r>
          </a:p>
          <a:p>
            <a:r>
              <a:rPr lang="en-US" sz="1800" b="1" dirty="0" smtClean="0"/>
              <a:t>Drug: + 24%</a:t>
            </a:r>
          </a:p>
          <a:p>
            <a:r>
              <a:rPr lang="en-US" sz="1800" b="1" dirty="0" smtClean="0"/>
              <a:t>Violent: + 27%</a:t>
            </a:r>
          </a:p>
          <a:p>
            <a:r>
              <a:rPr lang="en-US" sz="1800" b="1" dirty="0" smtClean="0"/>
              <a:t>Property: + 40%</a:t>
            </a:r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39313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621781" cy="655320"/>
          </a:xfrm>
        </p:spPr>
        <p:txBody>
          <a:bodyPr/>
          <a:lstStyle/>
          <a:p>
            <a:r>
              <a:rPr lang="en-US" sz="3400" dirty="0"/>
              <a:t>New Prison </a:t>
            </a:r>
            <a:r>
              <a:rPr lang="en-US" sz="3400" dirty="0" smtClean="0"/>
              <a:t>Admissions </a:t>
            </a:r>
            <a:r>
              <a:rPr lang="en-US" sz="3400" dirty="0" err="1" smtClean="0"/>
              <a:t>Cont</a:t>
            </a:r>
            <a:r>
              <a:rPr lang="en-US" sz="3400" dirty="0" smtClean="0"/>
              <a:t>…</a:t>
            </a:r>
            <a:endParaRPr lang="en-US" sz="3400" dirty="0"/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236221" y="2209800"/>
            <a:ext cx="352044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FY 2009 – FY 2018 New Prison Admission by Most Serious Offense Class Percent Change</a:t>
            </a:r>
          </a:p>
          <a:p>
            <a:r>
              <a:rPr lang="en-US" sz="1800" dirty="0" smtClean="0"/>
              <a:t>While new prison admissions for A and B felonies have increased over the ten-year period, these increases are marginal in comparison to lower-level felony and misdemeanor admissions. </a:t>
            </a:r>
            <a:endParaRPr lang="en-US" sz="1800" dirty="0" smtClean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27669714"/>
              </p:ext>
            </p:extLst>
          </p:nvPr>
        </p:nvGraphicFramePr>
        <p:xfrm>
          <a:off x="4114800" y="2194560"/>
          <a:ext cx="43586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97680" y="6394370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2704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739140"/>
          </a:xfrm>
        </p:spPr>
        <p:txBody>
          <a:bodyPr/>
          <a:lstStyle/>
          <a:p>
            <a:r>
              <a:rPr lang="en-US" dirty="0" smtClean="0"/>
              <a:t>Return </a:t>
            </a:r>
            <a:r>
              <a:rPr lang="en-US" dirty="0"/>
              <a:t>Prison Admissions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3947161" cy="3916363"/>
          </a:xfrm>
        </p:spPr>
        <p:txBody>
          <a:bodyPr/>
          <a:lstStyle/>
          <a:p>
            <a:pPr marL="228600" lvl="2">
              <a:spcBef>
                <a:spcPts val="1800"/>
              </a:spcBef>
              <a:spcAft>
                <a:spcPts val="1200"/>
              </a:spcAft>
            </a:pPr>
            <a:r>
              <a:rPr lang="en-US" sz="2400" dirty="0" smtClean="0"/>
              <a:t>Returns</a:t>
            </a:r>
            <a:r>
              <a:rPr lang="en-US" sz="2400" dirty="0"/>
              <a:t>: </a:t>
            </a:r>
            <a:r>
              <a:rPr lang="en-US" sz="2400" b="1" dirty="0"/>
              <a:t>+</a:t>
            </a:r>
            <a:r>
              <a:rPr lang="en-US" sz="2400" dirty="0"/>
              <a:t> </a:t>
            </a:r>
            <a:r>
              <a:rPr lang="en-US" sz="2400" b="1" dirty="0"/>
              <a:t>95%</a:t>
            </a:r>
            <a:r>
              <a:rPr lang="en-US" sz="2400" dirty="0"/>
              <a:t> Increase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Includes those who were incarcerated, released into the community and subsequently return to incarceration on the same sentence (parole, work release, special sentence returns, etc</a:t>
            </a:r>
            <a:r>
              <a:rPr lang="en-US" dirty="0" smtClean="0"/>
              <a:t>.)</a:t>
            </a:r>
            <a:endParaRPr lang="en-US" dirty="0"/>
          </a:p>
          <a:p>
            <a:pPr marL="0" indent="0">
              <a:buNone/>
            </a:pPr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982888010"/>
              </p:ext>
            </p:extLst>
          </p:nvPr>
        </p:nvGraphicFramePr>
        <p:xfrm>
          <a:off x="4579620" y="2065020"/>
          <a:ext cx="4145280" cy="4122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9620" y="6271259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Criminal and Juvenile Justice Planning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2727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02299"/>
            <a:ext cx="6508377" cy="746760"/>
          </a:xfrm>
        </p:spPr>
        <p:txBody>
          <a:bodyPr/>
          <a:lstStyle/>
          <a:p>
            <a:r>
              <a:rPr lang="en-US" sz="3200" dirty="0" smtClean="0"/>
              <a:t>Return Prison Admissions: Parole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3236092"/>
              </p:ext>
            </p:extLst>
          </p:nvPr>
        </p:nvGraphicFramePr>
        <p:xfrm>
          <a:off x="457200" y="2667000"/>
          <a:ext cx="5547360" cy="374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2426" y="1502559"/>
            <a:ext cx="3992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Technical Revocations: + 23%</a:t>
            </a:r>
          </a:p>
          <a:p>
            <a:r>
              <a:rPr lang="en-US" b="1" dirty="0" smtClean="0"/>
              <a:t>Revoked New Offense: + 45%</a:t>
            </a:r>
          </a:p>
          <a:p>
            <a:endParaRPr lang="en-US" b="1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469047840"/>
              </p:ext>
            </p:extLst>
          </p:nvPr>
        </p:nvGraphicFramePr>
        <p:xfrm>
          <a:off x="6004560" y="2221885"/>
          <a:ext cx="3086100" cy="233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419189768"/>
              </p:ext>
            </p:extLst>
          </p:nvPr>
        </p:nvGraphicFramePr>
        <p:xfrm>
          <a:off x="6004560" y="4431526"/>
          <a:ext cx="2468880" cy="2199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737860" y="2005865"/>
            <a:ext cx="2872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New Offense Parole Revocations </a:t>
            </a:r>
          </a:p>
          <a:p>
            <a:pPr algn="ctr"/>
            <a:r>
              <a:rPr lang="en-US" sz="1000" b="1" dirty="0" smtClean="0"/>
              <a:t>by Offense Type</a:t>
            </a:r>
            <a:endParaRPr lang="en-US" sz="1000" b="1" dirty="0"/>
          </a:p>
        </p:txBody>
      </p:sp>
      <p:sp>
        <p:nvSpPr>
          <p:cNvPr id="15" name="Oval 14"/>
          <p:cNvSpPr/>
          <p:nvPr/>
        </p:nvSpPr>
        <p:spPr>
          <a:xfrm>
            <a:off x="1104900" y="3771900"/>
            <a:ext cx="350520" cy="3429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891540" y="6416040"/>
            <a:ext cx="557784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212080" y="3093720"/>
            <a:ext cx="967740" cy="7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01040" y="6433224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CSG Justice Center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0523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59" y="597258"/>
            <a:ext cx="7162801" cy="690454"/>
          </a:xfrm>
        </p:spPr>
        <p:txBody>
          <a:bodyPr/>
          <a:lstStyle/>
          <a:p>
            <a:r>
              <a:rPr lang="en-US" sz="3000" dirty="0" smtClean="0"/>
              <a:t>Parole and Probation Populations</a:t>
            </a:r>
            <a:endParaRPr lang="en-US" sz="3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67528"/>
              </p:ext>
            </p:extLst>
          </p:nvPr>
        </p:nvGraphicFramePr>
        <p:xfrm>
          <a:off x="335280" y="4425924"/>
          <a:ext cx="3825240" cy="2219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291610580"/>
              </p:ext>
            </p:extLst>
          </p:nvPr>
        </p:nvGraphicFramePr>
        <p:xfrm>
          <a:off x="434786" y="2120463"/>
          <a:ext cx="3787141" cy="224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78927" y="3459797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+ 23%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54979" y="5776091"/>
            <a:ext cx="815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-12%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4050" y="2740767"/>
            <a:ext cx="4542251" cy="34046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4339" y="1323415"/>
            <a:ext cx="66827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Probation and parole revocations to prison have increased in Iowa, while the probation population has declined and the parole population has increased.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427220" y="6517480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CSG Justice Center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99237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685800"/>
          </a:xfrm>
        </p:spPr>
        <p:txBody>
          <a:bodyPr/>
          <a:lstStyle/>
          <a:p>
            <a:r>
              <a:rPr lang="en-US" dirty="0" smtClean="0"/>
              <a:t>Length of Stay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91640"/>
            <a:ext cx="6508377" cy="486156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FY 2009 – FY 2018 Length of Stay % Change</a:t>
            </a:r>
          </a:p>
          <a:p>
            <a:pPr lvl="1"/>
            <a:r>
              <a:rPr lang="en-US" dirty="0" smtClean="0"/>
              <a:t>Total New Admissions: </a:t>
            </a:r>
            <a:r>
              <a:rPr lang="en-US" b="1" dirty="0" smtClean="0"/>
              <a:t>- 8.5% </a:t>
            </a:r>
          </a:p>
          <a:p>
            <a:pPr lvl="2"/>
            <a:r>
              <a:rPr lang="en-US" dirty="0" smtClean="0"/>
              <a:t>22.4 months to 20.5 months</a:t>
            </a:r>
          </a:p>
          <a:p>
            <a:pPr marL="457200" lvl="2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Total Return Admissions: </a:t>
            </a:r>
            <a:r>
              <a:rPr lang="en-US" b="1" dirty="0" smtClean="0"/>
              <a:t>- 17.1%</a:t>
            </a:r>
          </a:p>
          <a:p>
            <a:pPr lvl="2"/>
            <a:r>
              <a:rPr lang="en-US" dirty="0" smtClean="0"/>
              <a:t>11.7 months to 9.7 months</a:t>
            </a:r>
          </a:p>
          <a:p>
            <a:pPr marL="228600" lvl="1" indent="0">
              <a:buNone/>
            </a:pPr>
            <a:endParaRPr lang="en-US" dirty="0"/>
          </a:p>
          <a:p>
            <a:r>
              <a:rPr lang="en-US" dirty="0" smtClean="0"/>
              <a:t>From FY 2009 – FY 2018 the length of stay decreased for nearly all offense categories amongst new and return admissions with the exception of: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C Felony Sex: </a:t>
            </a:r>
            <a:r>
              <a:rPr lang="en-US" b="1" dirty="0" smtClean="0"/>
              <a:t>+ 18.6%</a:t>
            </a:r>
          </a:p>
          <a:p>
            <a:pPr lvl="1"/>
            <a:r>
              <a:rPr lang="en-US" dirty="0" smtClean="0"/>
              <a:t>Other Felony Sex: </a:t>
            </a:r>
            <a:r>
              <a:rPr lang="en-US" b="1" dirty="0" smtClean="0"/>
              <a:t>+ 6.3%</a:t>
            </a:r>
          </a:p>
          <a:p>
            <a:pPr lvl="1"/>
            <a:r>
              <a:rPr lang="en-US" dirty="0"/>
              <a:t>Slower decrease </a:t>
            </a:r>
            <a:r>
              <a:rPr lang="en-US" dirty="0" smtClean="0"/>
              <a:t>for other offense class categories noted </a:t>
            </a:r>
            <a:r>
              <a:rPr lang="en-US" dirty="0"/>
              <a:t>for inmates serving a most serious sex offense. </a:t>
            </a:r>
          </a:p>
          <a:p>
            <a:pPr lvl="1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718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1965</TotalTime>
  <Words>1476</Words>
  <Application>Microsoft Office PowerPoint</Application>
  <PresentationFormat>On-screen Show (4:3)</PresentationFormat>
  <Paragraphs>252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Century Gothic</vt:lpstr>
      <vt:lpstr>Stencil</vt:lpstr>
      <vt:lpstr>Wingdings 2</vt:lpstr>
      <vt:lpstr>Plaza</vt:lpstr>
      <vt:lpstr>Iowa Department of Corrections</vt:lpstr>
      <vt:lpstr>Statewide Perspective</vt:lpstr>
      <vt:lpstr>Prison Admissions</vt:lpstr>
      <vt:lpstr>New Prison Admissions</vt:lpstr>
      <vt:lpstr>New Prison Admissions Cont…</vt:lpstr>
      <vt:lpstr>Return Prison Admissions</vt:lpstr>
      <vt:lpstr>Return Prison Admissions: Parole</vt:lpstr>
      <vt:lpstr>Parole and Probation Populations</vt:lpstr>
      <vt:lpstr>Length of Stay</vt:lpstr>
      <vt:lpstr>Prison Closures</vt:lpstr>
      <vt:lpstr>Prison Admission Projections</vt:lpstr>
      <vt:lpstr>Prison Admission Projections</vt:lpstr>
      <vt:lpstr>  Prison Populations Prison population data refer to the total number of offenders supervised in prison at a point in time. </vt:lpstr>
      <vt:lpstr>Opportunities for Change</vt:lpstr>
      <vt:lpstr>Opportunities for Change</vt:lpstr>
      <vt:lpstr>Opportunities for Change</vt:lpstr>
      <vt:lpstr>Sex Offender Special Sentence</vt:lpstr>
      <vt:lpstr>Reentry Process</vt:lpstr>
      <vt:lpstr>Statewide Recidivism Reduction (SRR) Initiative</vt:lpstr>
      <vt:lpstr>Statewide Recidivism Reduction Accomplishments</vt:lpstr>
      <vt:lpstr>Accomplishments</vt:lpstr>
      <vt:lpstr>Quality Improvement IRR/IVVI</vt:lpstr>
      <vt:lpstr>Quality Improvement</vt:lpstr>
      <vt:lpstr>Quality Improvement</vt:lpstr>
      <vt:lpstr>Quality Improvement</vt:lpstr>
      <vt:lpstr>Reentry</vt:lpstr>
      <vt:lpstr>Workload</vt:lpstr>
      <vt:lpstr>Job Competencies</vt:lpstr>
      <vt:lpstr>Training</vt:lpstr>
      <vt:lpstr>Leadership Academy</vt:lpstr>
      <vt:lpstr>Future/Integration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Iowa Department of Corrections</dc:title>
  <dc:creator>Sarah Rabey</dc:creator>
  <cp:lastModifiedBy>Fineran, Sarah</cp:lastModifiedBy>
  <cp:revision>46</cp:revision>
  <cp:lastPrinted>2019-11-06T21:03:06Z</cp:lastPrinted>
  <dcterms:created xsi:type="dcterms:W3CDTF">2019-11-05T02:43:49Z</dcterms:created>
  <dcterms:modified xsi:type="dcterms:W3CDTF">2019-11-06T22:22:37Z</dcterms:modified>
</cp:coreProperties>
</file>