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handoutMasterIdLst>
    <p:handoutMasterId r:id="rId14"/>
  </p:handoutMasterIdLst>
  <p:sldIdLst>
    <p:sldId id="270" r:id="rId2"/>
    <p:sldId id="271" r:id="rId3"/>
    <p:sldId id="266" r:id="rId4"/>
    <p:sldId id="272" r:id="rId5"/>
    <p:sldId id="267" r:id="rId6"/>
    <p:sldId id="269" r:id="rId7"/>
    <p:sldId id="259" r:id="rId8"/>
    <p:sldId id="273" r:id="rId9"/>
    <p:sldId id="274" r:id="rId10"/>
    <p:sldId id="278" r:id="rId11"/>
    <p:sldId id="276" r:id="rId12"/>
    <p:sldId id="277" r:id="rId13"/>
  </p:sldIdLst>
  <p:sldSz cx="12192000" cy="6858000"/>
  <p:notesSz cx="6950075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6CE4E7-B268-40A5-BB4C-745E60375E5C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E8119-992E-4459-8672-1DEDCC8167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663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11/7/2019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11/7/2019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11/7/2019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11/7/2019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11/7/2019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11/7/2019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11/7/2019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11/7/2019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11/7/2019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11/7/2019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11/7/2019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11/7/2019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11/7/2019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11/7/2019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11/7/2019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11/7/2019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11/7/2019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11/7/2019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Opportunity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 2014 a group of community members came together to develop a community plan to address poverty in central Iowa.  This plan is entitled the Central Iowa </a:t>
            </a:r>
            <a:r>
              <a:rPr lang="en-US" dirty="0" smtClean="0"/>
              <a:t>OpportUNITY </a:t>
            </a:r>
            <a:r>
              <a:rPr lang="en-US" dirty="0"/>
              <a:t>Community Plan.   The plan's goal is to </a:t>
            </a:r>
            <a:r>
              <a:rPr lang="en-US" dirty="0" smtClean="0"/>
              <a:t>have a series of </a:t>
            </a:r>
            <a:r>
              <a:rPr lang="en-US" dirty="0"/>
              <a:t>actions, big and small, that can bring financial stability and prosperity to the one-third of central Iowans who live in or near poverty.</a:t>
            </a:r>
            <a:endParaRPr lang="en-US" sz="2400" dirty="0"/>
          </a:p>
          <a:p>
            <a:pPr marL="0" indent="0">
              <a:buNone/>
            </a:pPr>
            <a:r>
              <a:rPr lang="en-US" dirty="0"/>
              <a:t>The plan </a:t>
            </a:r>
            <a:r>
              <a:rPr lang="en-US" dirty="0" smtClean="0"/>
              <a:t>consisted </a:t>
            </a:r>
            <a:r>
              <a:rPr lang="en-US" dirty="0"/>
              <a:t>of four priority areas:</a:t>
            </a:r>
            <a:endParaRPr lang="en-US" sz="2400" dirty="0"/>
          </a:p>
          <a:p>
            <a:pPr lvl="0"/>
            <a:r>
              <a:rPr lang="en-US" dirty="0"/>
              <a:t>Education</a:t>
            </a:r>
            <a:endParaRPr lang="en-US" sz="1800" dirty="0"/>
          </a:p>
          <a:p>
            <a:pPr lvl="0"/>
            <a:r>
              <a:rPr lang="en-US" dirty="0" smtClean="0"/>
              <a:t>Transportation</a:t>
            </a:r>
            <a:r>
              <a:rPr lang="en-US" dirty="0"/>
              <a:t>, Homelessness and Housing</a:t>
            </a:r>
            <a:endParaRPr lang="en-US" sz="1800" dirty="0"/>
          </a:p>
          <a:p>
            <a:pPr lvl="0"/>
            <a:r>
              <a:rPr lang="en-US" dirty="0"/>
              <a:t>Change: Individual, Place-Based and System</a:t>
            </a:r>
            <a:endParaRPr lang="en-US" sz="1800" dirty="0"/>
          </a:p>
          <a:p>
            <a:pPr lvl="0"/>
            <a:r>
              <a:rPr lang="en-US" dirty="0"/>
              <a:t>Food Security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50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CIRCA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5400" dirty="0"/>
              <a:t>Grant Goals</a:t>
            </a:r>
          </a:p>
          <a:p>
            <a:r>
              <a:rPr lang="en-US" sz="5400" dirty="0"/>
              <a:t>80% complete training</a:t>
            </a:r>
          </a:p>
          <a:p>
            <a:pPr lvl="0"/>
            <a:r>
              <a:rPr lang="en-US" sz="5400" dirty="0"/>
              <a:t>75 percent of those served will have a job</a:t>
            </a:r>
          </a:p>
          <a:p>
            <a:pPr lvl="0"/>
            <a:r>
              <a:rPr lang="en-US" sz="5400" dirty="0"/>
              <a:t>20 percent or less recidivism rate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08951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to 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119 enrolled (73 males) (44% minorities) </a:t>
            </a:r>
          </a:p>
          <a:p>
            <a:r>
              <a:rPr lang="en-US" dirty="0" smtClean="0"/>
              <a:t>86 of those completed training</a:t>
            </a:r>
          </a:p>
          <a:p>
            <a:r>
              <a:rPr lang="en-US" dirty="0" smtClean="0"/>
              <a:t>51% have been incarcerated 2 or more times</a:t>
            </a:r>
          </a:p>
          <a:p>
            <a:r>
              <a:rPr lang="en-US" dirty="0" smtClean="0"/>
              <a:t>78% have previous drug or alcohol abuse and 68% are parents</a:t>
            </a:r>
          </a:p>
          <a:p>
            <a:r>
              <a:rPr lang="en-US" dirty="0" smtClean="0"/>
              <a:t>4% are veterans</a:t>
            </a:r>
          </a:p>
          <a:p>
            <a:r>
              <a:rPr lang="en-US" dirty="0" smtClean="0"/>
              <a:t>64 have been released</a:t>
            </a:r>
          </a:p>
          <a:p>
            <a:r>
              <a:rPr lang="en-US" dirty="0" smtClean="0"/>
              <a:t>69% are employed</a:t>
            </a:r>
          </a:p>
          <a:p>
            <a:r>
              <a:rPr lang="en-US" dirty="0" smtClean="0"/>
              <a:t>Average wage is $13.17 an hour</a:t>
            </a:r>
          </a:p>
          <a:p>
            <a:r>
              <a:rPr lang="en-US" dirty="0" smtClean="0"/>
              <a:t>Average length of time to find work is 16 days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194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Findings from Our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 Court Debt</a:t>
            </a:r>
          </a:p>
          <a:p>
            <a:r>
              <a:rPr lang="en-US" sz="4000" dirty="0"/>
              <a:t>A</a:t>
            </a:r>
            <a:r>
              <a:rPr lang="en-US" sz="4000" dirty="0" smtClean="0"/>
              <a:t>ddictions and Mental Health</a:t>
            </a:r>
            <a:endParaRPr lang="en-US" sz="4000" dirty="0"/>
          </a:p>
          <a:p>
            <a:r>
              <a:rPr lang="en-US" sz="4000" dirty="0" smtClean="0"/>
              <a:t>Shared Sentence</a:t>
            </a:r>
          </a:p>
          <a:p>
            <a:r>
              <a:rPr lang="en-US" sz="4000" dirty="0" smtClean="0"/>
              <a:t>Supportive Services</a:t>
            </a:r>
          </a:p>
          <a:p>
            <a:r>
              <a:rPr lang="en-US" sz="4000" dirty="0" smtClean="0"/>
              <a:t>Sanctions other than Incarceration</a:t>
            </a:r>
          </a:p>
          <a:p>
            <a:r>
              <a:rPr lang="en-US" sz="4000" dirty="0" smtClean="0"/>
              <a:t>Focus on Recidivism</a:t>
            </a:r>
          </a:p>
        </p:txBody>
      </p:sp>
    </p:spTree>
    <p:extLst>
      <p:ext uri="{BB962C8B-B14F-4D97-AF65-F5344CB8AC3E}">
        <p14:creationId xmlns:p14="http://schemas.microsoft.com/office/powerpoint/2010/main" val="2416490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Creation of Reentry Task Force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Under the Education section of the OpportUNITY plan there </a:t>
            </a:r>
            <a:r>
              <a:rPr lang="en-US" sz="3200" dirty="0"/>
              <a:t>was an action step created to develop a Reentry Task Force </a:t>
            </a:r>
            <a:endParaRPr lang="en-US" sz="3200" dirty="0" smtClean="0"/>
          </a:p>
          <a:p>
            <a:r>
              <a:rPr lang="en-US" sz="3200" dirty="0"/>
              <a:t>The Reentry Task Force was formed in the summer of 2016 and consists of employers, returned citizens, educational entities, community organizations, state agencies, and corrections personnel. </a:t>
            </a:r>
          </a:p>
          <a:p>
            <a:r>
              <a:rPr lang="en-US" sz="3200" dirty="0" smtClean="0"/>
              <a:t>Originally consisted of 11 people but has now grown to include over 60 members. 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33056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OpportUNITY Reentry Task Force Purpose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/>
              <a:t>T</a:t>
            </a:r>
            <a:r>
              <a:rPr lang="en-US" sz="4000" dirty="0" smtClean="0"/>
              <a:t>wo-fold purpose:</a:t>
            </a:r>
          </a:p>
          <a:p>
            <a:pPr marL="742950" indent="-742950">
              <a:buAutoNum type="arabicPeriod"/>
            </a:pPr>
            <a:r>
              <a:rPr lang="en-US" sz="4000" dirty="0" smtClean="0"/>
              <a:t>Develop a coordinated community plan for education and employment readiness for returning citizens </a:t>
            </a:r>
          </a:p>
          <a:p>
            <a:pPr marL="742950" indent="-742950">
              <a:buAutoNum type="arabicPeriod"/>
            </a:pPr>
            <a:r>
              <a:rPr lang="en-US" sz="4000" dirty="0" smtClean="0"/>
              <a:t>Create employer engagement strategies around the issue of hiring returning citizens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109328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Improve </a:t>
            </a:r>
            <a:r>
              <a:rPr lang="en-US" dirty="0"/>
              <a:t>the reentry services of people leaving incarceration and returning to Central </a:t>
            </a:r>
            <a:r>
              <a:rPr lang="en-US" dirty="0" smtClean="0"/>
              <a:t>Iowa by</a:t>
            </a:r>
            <a:endParaRPr lang="en-US" b="1" dirty="0"/>
          </a:p>
          <a:p>
            <a:pPr lvl="0"/>
            <a:r>
              <a:rPr lang="en-US" dirty="0" smtClean="0"/>
              <a:t>Increasing </a:t>
            </a:r>
            <a:r>
              <a:rPr lang="en-US" dirty="0"/>
              <a:t>employment opportunities for returning citizens</a:t>
            </a:r>
            <a:endParaRPr lang="en-US" b="1" dirty="0"/>
          </a:p>
          <a:p>
            <a:pPr lvl="0"/>
            <a:r>
              <a:rPr lang="en-US" dirty="0" smtClean="0"/>
              <a:t>Addressing their </a:t>
            </a:r>
            <a:r>
              <a:rPr lang="en-US" dirty="0"/>
              <a:t>housing </a:t>
            </a:r>
            <a:r>
              <a:rPr lang="en-US" dirty="0" smtClean="0"/>
              <a:t>needs</a:t>
            </a:r>
            <a:endParaRPr lang="en-US" b="1" dirty="0"/>
          </a:p>
          <a:p>
            <a:pPr lvl="0"/>
            <a:r>
              <a:rPr lang="en-US" dirty="0" smtClean="0"/>
              <a:t>Ensuring </a:t>
            </a:r>
            <a:r>
              <a:rPr lang="en-US" dirty="0"/>
              <a:t>access to mental health services and government assistance</a:t>
            </a:r>
            <a:endParaRPr lang="en-US" b="1" dirty="0"/>
          </a:p>
          <a:p>
            <a:pPr lvl="0"/>
            <a:r>
              <a:rPr lang="en-US" dirty="0" smtClean="0"/>
              <a:t>Developing </a:t>
            </a:r>
            <a:r>
              <a:rPr lang="en-US" dirty="0"/>
              <a:t>legislative proposals for the Iowa Skills 2 Compete Coalition to address the reentry needs of returning citizens.  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752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Accomplishments to Date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sz="3200" dirty="0" smtClean="0"/>
              <a:t>Have hosted 3 annual Reentry Summits.</a:t>
            </a:r>
          </a:p>
          <a:p>
            <a:pPr lvl="0"/>
            <a:r>
              <a:rPr lang="en-US" sz="3200" dirty="0" smtClean="0"/>
              <a:t>Brought the Reentry Simulation to Iowa and have provided this over 50 times and with 3000 people participating in the simulation the past 3 years</a:t>
            </a:r>
          </a:p>
          <a:p>
            <a:pPr lvl="0"/>
            <a:r>
              <a:rPr lang="en-US" sz="3200" dirty="0" smtClean="0"/>
              <a:t>The </a:t>
            </a:r>
            <a:r>
              <a:rPr lang="en-US" sz="3200" dirty="0"/>
              <a:t>Reentry Task Force developed its legislative agenda as part of the Skills 2 Compete Coalition.  The </a:t>
            </a:r>
            <a:r>
              <a:rPr lang="en-US" sz="3200" dirty="0" smtClean="0"/>
              <a:t>issue </a:t>
            </a:r>
            <a:r>
              <a:rPr lang="en-US" sz="3200" dirty="0"/>
              <a:t>addressed in 2018 </a:t>
            </a:r>
            <a:r>
              <a:rPr lang="en-US" sz="3200" dirty="0" smtClean="0"/>
              <a:t>was </a:t>
            </a:r>
            <a:r>
              <a:rPr lang="en-US" sz="3200" dirty="0"/>
              <a:t>to rescind the law in which the driver’s license is suspended for any drug-related offense</a:t>
            </a:r>
            <a:r>
              <a:rPr lang="en-US" sz="3200" dirty="0" smtClean="0"/>
              <a:t>.  This passed the legislature in April 2018 and signed into law by Governor Reynolds</a:t>
            </a:r>
            <a:endParaRPr lang="en-US" sz="3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44040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Accomplishments to 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Brought the Offender Workforce Development Specialist training to Iowa and first class of 12 graduated in December 2018.</a:t>
            </a:r>
          </a:p>
          <a:p>
            <a:r>
              <a:rPr lang="en-US" sz="3200" dirty="0"/>
              <a:t>Hosted the first State Reentry Week in Iowa in 2019</a:t>
            </a:r>
            <a:r>
              <a:rPr lang="en-US" sz="3200" dirty="0" smtClean="0"/>
              <a:t>.</a:t>
            </a:r>
          </a:p>
          <a:p>
            <a:r>
              <a:rPr lang="en-US" sz="3200" dirty="0" smtClean="0"/>
              <a:t>Through United Way of Central Iowa secured a $1.5 million grant from the U.S. Department of Labor in 2018 (CIRCA) to provide reentry services to 188 individuals in the next three years.  </a:t>
            </a:r>
          </a:p>
        </p:txBody>
      </p:sp>
    </p:spTree>
    <p:extLst>
      <p:ext uri="{BB962C8B-B14F-4D97-AF65-F5344CB8AC3E}">
        <p14:creationId xmlns:p14="http://schemas.microsoft.com/office/powerpoint/2010/main" val="22019955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Goals for 2019/2020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Develop </a:t>
            </a:r>
            <a:r>
              <a:rPr lang="en-US" dirty="0"/>
              <a:t>a guide for schools to use to help students with parents in prison</a:t>
            </a:r>
          </a:p>
          <a:p>
            <a:pPr lvl="0"/>
            <a:r>
              <a:rPr lang="en-US" dirty="0" smtClean="0"/>
              <a:t>Prepare </a:t>
            </a:r>
            <a:r>
              <a:rPr lang="en-US" dirty="0"/>
              <a:t>a Fair Chance Housing Guide for Landlords</a:t>
            </a:r>
          </a:p>
          <a:p>
            <a:pPr lvl="0"/>
            <a:r>
              <a:rPr lang="en-US" dirty="0"/>
              <a:t>Host a Reentry event for </a:t>
            </a:r>
            <a:r>
              <a:rPr lang="en-US" dirty="0" smtClean="0"/>
              <a:t>Landlords during Reentry Month</a:t>
            </a:r>
            <a:endParaRPr lang="en-US" dirty="0"/>
          </a:p>
          <a:p>
            <a:pPr lvl="0"/>
            <a:r>
              <a:rPr lang="en-US" dirty="0"/>
              <a:t>D</a:t>
            </a:r>
            <a:r>
              <a:rPr lang="en-US" dirty="0" smtClean="0"/>
              <a:t>evelop </a:t>
            </a:r>
            <a:r>
              <a:rPr lang="en-US" dirty="0"/>
              <a:t>reentry-related legislative agenda for </a:t>
            </a:r>
            <a:r>
              <a:rPr lang="en-US" dirty="0" smtClean="0"/>
              <a:t>2020</a:t>
            </a:r>
          </a:p>
          <a:p>
            <a:pPr lvl="0"/>
            <a:r>
              <a:rPr lang="en-US" dirty="0"/>
              <a:t>Assist Polk, Warren, and Dallas counties to adopt Fair Chance Hiring practices</a:t>
            </a:r>
          </a:p>
          <a:p>
            <a:pPr lvl="0"/>
            <a:r>
              <a:rPr lang="en-US" dirty="0"/>
              <a:t>Prepare Fair Chance Hiring Guide for Employers</a:t>
            </a:r>
          </a:p>
          <a:p>
            <a:pPr lvl="0"/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092452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$</a:t>
            </a:r>
            <a:r>
              <a:rPr lang="en-US" sz="3600" dirty="0"/>
              <a:t>1.5 million </a:t>
            </a:r>
            <a:r>
              <a:rPr lang="en-US" sz="3600" dirty="0" smtClean="0"/>
              <a:t>grant from DOL </a:t>
            </a:r>
            <a:r>
              <a:rPr lang="en-US" sz="3600" dirty="0"/>
              <a:t>to support individuals returning from prison become employed and avoid reoffending</a:t>
            </a:r>
            <a:r>
              <a:rPr lang="en-US" sz="3600" dirty="0" smtClean="0"/>
              <a:t>.</a:t>
            </a:r>
          </a:p>
          <a:p>
            <a:r>
              <a:rPr lang="en-US" sz="3600" dirty="0" smtClean="0"/>
              <a:t>Serve </a:t>
            </a:r>
            <a:r>
              <a:rPr lang="en-US" sz="3600" dirty="0"/>
              <a:t>188 people at higher risk for </a:t>
            </a:r>
            <a:r>
              <a:rPr lang="en-US" sz="3600" dirty="0" smtClean="0"/>
              <a:t>recidivism</a:t>
            </a:r>
          </a:p>
          <a:p>
            <a:r>
              <a:rPr lang="en-US" sz="3600" dirty="0"/>
              <a:t>Priorities for service include those most likely to re-offend, minorities, and </a:t>
            </a:r>
            <a:r>
              <a:rPr lang="en-US" sz="3600" dirty="0" smtClean="0"/>
              <a:t>veterans</a:t>
            </a:r>
          </a:p>
          <a:p>
            <a:r>
              <a:rPr lang="en-US" sz="3600" dirty="0" smtClean="0"/>
              <a:t>Utilizing an evidence-based model (RIO) developed in Texas</a:t>
            </a:r>
          </a:p>
          <a:p>
            <a:pPr lvl="0"/>
            <a:endParaRPr lang="en-US" sz="3600" dirty="0" smtClean="0"/>
          </a:p>
          <a:p>
            <a:pPr marL="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914270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Services Provided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Job </a:t>
            </a:r>
            <a:r>
              <a:rPr lang="en-US" dirty="0" smtClean="0"/>
              <a:t>training in</a:t>
            </a:r>
          </a:p>
          <a:p>
            <a:pPr lvl="1"/>
            <a:r>
              <a:rPr lang="en-US" dirty="0" smtClean="0"/>
              <a:t>Construction</a:t>
            </a:r>
          </a:p>
          <a:p>
            <a:pPr lvl="1"/>
            <a:r>
              <a:rPr lang="en-US" dirty="0" smtClean="0"/>
              <a:t>Retail/Hospitality</a:t>
            </a:r>
          </a:p>
          <a:p>
            <a:pPr lvl="1"/>
            <a:r>
              <a:rPr lang="en-US" dirty="0" smtClean="0"/>
              <a:t>TDL </a:t>
            </a:r>
          </a:p>
          <a:p>
            <a:r>
              <a:rPr lang="en-US" dirty="0" smtClean="0"/>
              <a:t>Legal Assessment</a:t>
            </a:r>
          </a:p>
          <a:p>
            <a:r>
              <a:rPr lang="en-US" dirty="0" smtClean="0"/>
              <a:t>Financial Planning</a:t>
            </a:r>
          </a:p>
          <a:p>
            <a:r>
              <a:rPr lang="en-US" dirty="0" smtClean="0"/>
              <a:t>Self-esteem/self worth</a:t>
            </a:r>
          </a:p>
          <a:p>
            <a:r>
              <a:rPr lang="en-US" dirty="0" smtClean="0"/>
              <a:t>Employment preparation</a:t>
            </a:r>
          </a:p>
          <a:p>
            <a:r>
              <a:rPr lang="en-US" dirty="0" smtClean="0"/>
              <a:t>Case Management </a:t>
            </a:r>
          </a:p>
          <a:p>
            <a:r>
              <a:rPr lang="en-US" dirty="0" smtClean="0"/>
              <a:t>Job Placement</a:t>
            </a:r>
          </a:p>
          <a:p>
            <a:r>
              <a:rPr lang="en-US" dirty="0" smtClean="0"/>
              <a:t>Supportive Services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547724"/>
      </p:ext>
    </p:extLst>
  </p:cSld>
  <p:clrMapOvr>
    <a:masterClrMapping/>
  </p:clrMapOvr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Depth</Template>
  <TotalTime>1992</TotalTime>
  <Words>656</Words>
  <Application>Microsoft Office PowerPoint</Application>
  <PresentationFormat>Widescreen</PresentationFormat>
  <Paragraphs>76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Corbel</vt:lpstr>
      <vt:lpstr>Depth</vt:lpstr>
      <vt:lpstr>Opportunity Plan</vt:lpstr>
      <vt:lpstr>Creation of Reentry Task Force</vt:lpstr>
      <vt:lpstr>OpportUNITY Reentry Task Force Purpose</vt:lpstr>
      <vt:lpstr>Goals</vt:lpstr>
      <vt:lpstr>Accomplishments to Date </vt:lpstr>
      <vt:lpstr>Accomplishments to Date</vt:lpstr>
      <vt:lpstr>Goals for 2019/2020</vt:lpstr>
      <vt:lpstr>CIRCA</vt:lpstr>
      <vt:lpstr>Services Provided</vt:lpstr>
      <vt:lpstr>CIRCA Goals</vt:lpstr>
      <vt:lpstr>Results to Date</vt:lpstr>
      <vt:lpstr>Findings from Our Work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Reentry Summit</dc:title>
  <dc:creator>Pat Steele</dc:creator>
  <cp:lastModifiedBy>Pat Steele</cp:lastModifiedBy>
  <cp:revision>40</cp:revision>
  <cp:lastPrinted>2019-11-06T21:25:53Z</cp:lastPrinted>
  <dcterms:created xsi:type="dcterms:W3CDTF">2018-02-05T19:00:36Z</dcterms:created>
  <dcterms:modified xsi:type="dcterms:W3CDTF">2019-11-07T13:58:57Z</dcterms:modified>
</cp:coreProperties>
</file>