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78" r:id="rId5"/>
    <p:sldId id="279" r:id="rId6"/>
    <p:sldId id="289" r:id="rId7"/>
    <p:sldId id="287" r:id="rId8"/>
    <p:sldId id="262" r:id="rId9"/>
    <p:sldId id="263" r:id="rId10"/>
    <p:sldId id="281" r:id="rId11"/>
    <p:sldId id="288" r:id="rId12"/>
    <p:sldId id="283" r:id="rId13"/>
    <p:sldId id="285" r:id="rId14"/>
    <p:sldId id="286" r:id="rId15"/>
    <p:sldId id="282" r:id="rId16"/>
    <p:sldId id="269" r:id="rId17"/>
    <p:sldId id="277" r:id="rId18"/>
    <p:sldId id="275" r:id="rId19"/>
    <p:sldId id="276" r:id="rId20"/>
    <p:sldId id="272"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60"/>
  </p:normalViewPr>
  <p:slideViewPr>
    <p:cSldViewPr snapToGrid="0" snapToObjects="1">
      <p:cViewPr varScale="1">
        <p:scale>
          <a:sx n="89" d="100"/>
          <a:sy n="89" d="100"/>
        </p:scale>
        <p:origin x="964" y="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19A60C-959F-4895-A8C1-431C6F6F62B1}" type="datetimeFigureOut">
              <a:rPr lang="en-US" smtClean="0"/>
              <a:t>11/13/2019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C55316-89F9-4D9C-B595-91BB080C9812}" type="slidenum">
              <a:rPr lang="en-US" smtClean="0"/>
              <a:t>‹#›</a:t>
            </a:fld>
            <a:endParaRPr lang="en-US"/>
          </a:p>
        </p:txBody>
      </p:sp>
    </p:spTree>
    <p:extLst>
      <p:ext uri="{BB962C8B-B14F-4D97-AF65-F5344CB8AC3E}">
        <p14:creationId xmlns:p14="http://schemas.microsoft.com/office/powerpoint/2010/main" val="2458993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89BCF5C-E99C-B543-B3B8-7BD81EEC9CB7}" type="datetimeFigureOut">
              <a:rPr lang="en-US" smtClean="0"/>
              <a:t>11/13/2019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EDAC44D-640E-8D4C-BE5B-36720A601482}" type="slidenum">
              <a:rPr lang="en-US" smtClean="0"/>
              <a:t>‹#›</a:t>
            </a:fld>
            <a:endParaRPr lang="en-US"/>
          </a:p>
        </p:txBody>
      </p:sp>
    </p:spTree>
    <p:extLst>
      <p:ext uri="{BB962C8B-B14F-4D97-AF65-F5344CB8AC3E}">
        <p14:creationId xmlns:p14="http://schemas.microsoft.com/office/powerpoint/2010/main" val="2004464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45201"/>
            <a:ext cx="9144000" cy="812800"/>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75000"/>
                </a:schemeClr>
              </a:solidFill>
            </a:endParaRPr>
          </a:p>
        </p:txBody>
      </p:sp>
      <p:pic>
        <p:nvPicPr>
          <p:cNvPr id="8" name="Picture 7" descr="IC Logo Rev Side Text S13.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1428" y="6204183"/>
            <a:ext cx="1973943" cy="513280"/>
          </a:xfrm>
          <a:prstGeom prst="rect">
            <a:avLst/>
          </a:prstGeom>
        </p:spPr>
      </p:pic>
      <p:sp>
        <p:nvSpPr>
          <p:cNvPr id="9" name="TextBox 8"/>
          <p:cNvSpPr txBox="1"/>
          <p:nvPr userDrawn="1"/>
        </p:nvSpPr>
        <p:spPr>
          <a:xfrm>
            <a:off x="5692322" y="6518098"/>
            <a:ext cx="3389086" cy="246221"/>
          </a:xfrm>
          <a:prstGeom prst="rect">
            <a:avLst/>
          </a:prstGeom>
          <a:noFill/>
        </p:spPr>
        <p:txBody>
          <a:bodyPr wrap="square" rtlCol="0">
            <a:spAutoFit/>
          </a:bodyPr>
          <a:lstStyle/>
          <a:p>
            <a:pPr algn="r"/>
            <a:r>
              <a:rPr lang="en-US" sz="1000" b="1" i="0" dirty="0" smtClean="0">
                <a:solidFill>
                  <a:schemeClr val="bg1"/>
                </a:solidFill>
                <a:latin typeface="Arial"/>
                <a:cs typeface="Arial"/>
              </a:rPr>
              <a:t>Centers</a:t>
            </a:r>
            <a:r>
              <a:rPr lang="en-US" sz="1000" b="1" i="0" baseline="0" dirty="0" smtClean="0">
                <a:solidFill>
                  <a:schemeClr val="bg1"/>
                </a:solidFill>
                <a:latin typeface="Arial"/>
                <a:cs typeface="Arial"/>
              </a:rPr>
              <a:t> in Fort Dodge, Webster City and Storm Lake</a:t>
            </a:r>
            <a:endParaRPr lang="en-US" sz="1000" b="1" i="0" dirty="0">
              <a:solidFill>
                <a:schemeClr val="bg1"/>
              </a:solidFill>
              <a:latin typeface="Arial"/>
              <a:cs typeface="Arial"/>
            </a:endParaRPr>
          </a:p>
        </p:txBody>
      </p:sp>
      <p:sp>
        <p:nvSpPr>
          <p:cNvPr id="10" name="TextBox 9"/>
          <p:cNvSpPr txBox="1"/>
          <p:nvPr userDrawn="1"/>
        </p:nvSpPr>
        <p:spPr>
          <a:xfrm>
            <a:off x="5692322" y="6299080"/>
            <a:ext cx="3389086" cy="246221"/>
          </a:xfrm>
          <a:prstGeom prst="rect">
            <a:avLst/>
          </a:prstGeom>
          <a:noFill/>
        </p:spPr>
        <p:txBody>
          <a:bodyPr wrap="square" rtlCol="0">
            <a:spAutoFit/>
          </a:bodyPr>
          <a:lstStyle/>
          <a:p>
            <a:pPr algn="r"/>
            <a:r>
              <a:rPr lang="en-US" sz="1000" b="1" i="0" dirty="0" err="1" smtClean="0">
                <a:solidFill>
                  <a:schemeClr val="bg1"/>
                </a:solidFill>
                <a:latin typeface="Arial"/>
                <a:cs typeface="Arial"/>
              </a:rPr>
              <a:t>www.iowacentral.edu</a:t>
            </a:r>
            <a:endParaRPr lang="en-US" sz="1000" b="1" i="0" dirty="0">
              <a:solidFill>
                <a:schemeClr val="bg1"/>
              </a:solidFill>
              <a:latin typeface="Arial"/>
              <a:cs typeface="Arial"/>
            </a:endParaRPr>
          </a:p>
        </p:txBody>
      </p:sp>
      <p:pic>
        <p:nvPicPr>
          <p:cNvPr id="11" name="Picture 10" descr="IC Athletic logo blue281.eps"/>
          <p:cNvPicPr>
            <a:picLocks noChangeAspect="1"/>
          </p:cNvPicPr>
          <p:nvPr userDrawn="1"/>
        </p:nvPicPr>
        <p:blipFill>
          <a:blip r:embed="rId4">
            <a:alphaModFix amt="6000"/>
            <a:extLst>
              <a:ext uri="{28A0092B-C50C-407E-A947-70E740481C1C}">
                <a14:useLocalDpi xmlns:a14="http://schemas.microsoft.com/office/drawing/2010/main" val="0"/>
              </a:ext>
            </a:extLst>
          </a:blip>
          <a:stretch>
            <a:fillRect/>
          </a:stretch>
        </p:blipFill>
        <p:spPr>
          <a:xfrm>
            <a:off x="1754415" y="1057727"/>
            <a:ext cx="5248728" cy="3858749"/>
          </a:xfrm>
          <a:prstGeom prst="rect">
            <a:avLst/>
          </a:prstGeom>
        </p:spPr>
      </p:pic>
      <p:pic>
        <p:nvPicPr>
          <p:cNvPr id="12" name="Picture 11" descr="Facebook Logo.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788401" y="5413827"/>
            <a:ext cx="214086" cy="214086"/>
          </a:xfrm>
          <a:prstGeom prst="rect">
            <a:avLst/>
          </a:prstGeom>
        </p:spPr>
      </p:pic>
      <p:pic>
        <p:nvPicPr>
          <p:cNvPr id="13" name="Picture 12" descr="Instagram_Icon_Large copy.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788401" y="5691414"/>
            <a:ext cx="228599" cy="228599"/>
          </a:xfrm>
          <a:prstGeom prst="rect">
            <a:avLst/>
          </a:prstGeom>
        </p:spPr>
      </p:pic>
      <p:pic>
        <p:nvPicPr>
          <p:cNvPr id="14" name="Picture 13" descr="Twitter Bird Logo.eps"/>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774312" y="5156200"/>
            <a:ext cx="228175" cy="185963"/>
          </a:xfrm>
          <a:prstGeom prst="rect">
            <a:avLst/>
          </a:prstGeom>
        </p:spPr>
      </p:pic>
      <p:pic>
        <p:nvPicPr>
          <p:cNvPr id="15" name="Picture 14" descr="LinkedIn-R.png"/>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788401" y="4879769"/>
            <a:ext cx="252185" cy="213114"/>
          </a:xfrm>
          <a:prstGeom prst="rect">
            <a:avLst/>
          </a:prstGeom>
        </p:spPr>
      </p:pic>
    </p:spTree>
    <p:extLst>
      <p:ext uri="{BB962C8B-B14F-4D97-AF65-F5344CB8AC3E}">
        <p14:creationId xmlns:p14="http://schemas.microsoft.com/office/powerpoint/2010/main" val="918498355"/>
      </p:ext>
    </p:extLst>
  </p:cSld>
  <p:clrMap bg1="lt1" tx1="dk1" bg2="lt2" tx2="dk2" accent1="accent1" accent2="accent2" accent3="accent3" accent4="accent4" accent5="accent5" accent6="accent6" hlink="hlink" folHlink="folHlink"/>
  <p:sldLayoutIdLst>
    <p:sldLayoutId id="2147483650"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mailto:Adams_n@iowacentral.edu"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Second Chance Pell</a:t>
            </a:r>
            <a:endParaRPr lang="en-US" dirty="0"/>
          </a:p>
        </p:txBody>
      </p:sp>
      <p:sp>
        <p:nvSpPr>
          <p:cNvPr id="5" name="Content Placeholder 4"/>
          <p:cNvSpPr>
            <a:spLocks noGrp="1"/>
          </p:cNvSpPr>
          <p:nvPr>
            <p:ph idx="1"/>
          </p:nvPr>
        </p:nvSpPr>
        <p:spPr/>
        <p:txBody>
          <a:bodyPr/>
          <a:lstStyle/>
          <a:p>
            <a:pPr marL="0" indent="0" algn="ctr">
              <a:buNone/>
            </a:pPr>
            <a:r>
              <a:rPr lang="en-US" sz="4400" dirty="0" smtClean="0"/>
              <a:t>FOCUS Committee </a:t>
            </a:r>
          </a:p>
          <a:p>
            <a:pPr marL="0" indent="0" algn="ctr">
              <a:buNone/>
            </a:pPr>
            <a:r>
              <a:rPr lang="en-US" sz="4400" dirty="0" smtClean="0"/>
              <a:t>on Criminal Justice Reform</a:t>
            </a:r>
          </a:p>
          <a:p>
            <a:pPr marL="0" indent="0" algn="ctr">
              <a:buNone/>
            </a:pPr>
            <a:endParaRPr lang="en-US" sz="4400" dirty="0" smtClean="0"/>
          </a:p>
          <a:p>
            <a:pPr marL="0" indent="0">
              <a:buNone/>
            </a:pPr>
            <a:r>
              <a:rPr lang="en-US" sz="2000" dirty="0" smtClean="0"/>
              <a:t>November 13</a:t>
            </a:r>
            <a:r>
              <a:rPr lang="en-US" sz="2000" baseline="30000" dirty="0" smtClean="0"/>
              <a:t>th</a:t>
            </a:r>
            <a:r>
              <a:rPr lang="en-US" sz="2000" dirty="0" smtClean="0"/>
              <a:t>, 2019</a:t>
            </a:r>
          </a:p>
          <a:p>
            <a:pPr marL="0" indent="0">
              <a:buNone/>
            </a:pPr>
            <a:endParaRPr lang="en-US" sz="2000" dirty="0"/>
          </a:p>
          <a:p>
            <a:pPr marL="0" indent="0">
              <a:buNone/>
            </a:pPr>
            <a:endParaRPr lang="en-US" sz="2000" dirty="0" smtClean="0"/>
          </a:p>
          <a:p>
            <a:pPr marL="0" indent="0">
              <a:buNone/>
            </a:pPr>
            <a:r>
              <a:rPr lang="en-US" sz="2000" dirty="0" smtClean="0"/>
              <a:t>Neale Adams, </a:t>
            </a:r>
          </a:p>
          <a:p>
            <a:pPr marL="0" indent="0">
              <a:buNone/>
            </a:pPr>
            <a:r>
              <a:rPr lang="en-US" sz="2000" dirty="0" smtClean="0"/>
              <a:t>Dean of Business and Industrial Technology</a:t>
            </a:r>
          </a:p>
          <a:p>
            <a:pPr marL="0" indent="0">
              <a:buNone/>
            </a:pPr>
            <a:endParaRPr lang="en-US" sz="2000" dirty="0" smtClean="0"/>
          </a:p>
        </p:txBody>
      </p:sp>
    </p:spTree>
    <p:extLst>
      <p:ext uri="{BB962C8B-B14F-4D97-AF65-F5344CB8AC3E}">
        <p14:creationId xmlns:p14="http://schemas.microsoft.com/office/powerpoint/2010/main" val="2553873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Associate of Arts</a:t>
            </a:r>
            <a:endParaRPr lang="en-US" dirty="0"/>
          </a:p>
        </p:txBody>
      </p:sp>
      <p:sp>
        <p:nvSpPr>
          <p:cNvPr id="3" name="Content Placeholder 2"/>
          <p:cNvSpPr>
            <a:spLocks noGrp="1"/>
          </p:cNvSpPr>
          <p:nvPr>
            <p:ph idx="1"/>
          </p:nvPr>
        </p:nvSpPr>
        <p:spPr/>
        <p:txBody>
          <a:bodyPr/>
          <a:lstStyle/>
          <a:p>
            <a:r>
              <a:rPr lang="en-US" dirty="0" smtClean="0"/>
              <a:t>Online Degree</a:t>
            </a:r>
          </a:p>
          <a:p>
            <a:r>
              <a:rPr lang="en-US" dirty="0" smtClean="0"/>
              <a:t>Developmental Education</a:t>
            </a:r>
          </a:p>
          <a:p>
            <a:pPr lvl="1"/>
            <a:r>
              <a:rPr lang="en-US" dirty="0" smtClean="0"/>
              <a:t>Now offered via online delivery</a:t>
            </a:r>
          </a:p>
          <a:p>
            <a:pPr lvl="1"/>
            <a:r>
              <a:rPr lang="en-US" dirty="0" smtClean="0"/>
              <a:t>Placement testing required – Math and English</a:t>
            </a:r>
            <a:endParaRPr lang="en-US" dirty="0"/>
          </a:p>
          <a:p>
            <a:r>
              <a:rPr lang="en-US" dirty="0" smtClean="0"/>
              <a:t>Cohort based program</a:t>
            </a:r>
          </a:p>
          <a:p>
            <a:r>
              <a:rPr lang="en-US" dirty="0" smtClean="0"/>
              <a:t>7 and 14 week courses – 6 start dates a year</a:t>
            </a:r>
          </a:p>
          <a:p>
            <a:r>
              <a:rPr lang="en-US" dirty="0" smtClean="0"/>
              <a:t>Full Time students fall, spring and summer</a:t>
            </a:r>
          </a:p>
          <a:p>
            <a:pPr marL="0" indent="0">
              <a:buNone/>
            </a:pPr>
            <a:endParaRPr lang="en-US" dirty="0"/>
          </a:p>
        </p:txBody>
      </p:sp>
    </p:spTree>
    <p:extLst>
      <p:ext uri="{BB962C8B-B14F-4D97-AF65-F5344CB8AC3E}">
        <p14:creationId xmlns:p14="http://schemas.microsoft.com/office/powerpoint/2010/main" val="36073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Associate of Arts</a:t>
            </a:r>
            <a:endParaRPr lang="en-US" dirty="0"/>
          </a:p>
        </p:txBody>
      </p:sp>
      <p:sp>
        <p:nvSpPr>
          <p:cNvPr id="3" name="Content Placeholder 2"/>
          <p:cNvSpPr>
            <a:spLocks noGrp="1"/>
          </p:cNvSpPr>
          <p:nvPr>
            <p:ph idx="1"/>
          </p:nvPr>
        </p:nvSpPr>
        <p:spPr/>
        <p:txBody>
          <a:bodyPr/>
          <a:lstStyle/>
          <a:p>
            <a:r>
              <a:rPr lang="en-US" dirty="0" smtClean="0"/>
              <a:t>Technology</a:t>
            </a:r>
          </a:p>
          <a:p>
            <a:pPr lvl="1"/>
            <a:r>
              <a:rPr lang="en-US" dirty="0"/>
              <a:t>Computer </a:t>
            </a:r>
            <a:r>
              <a:rPr lang="en-US" dirty="0" smtClean="0"/>
              <a:t>Lab and Microsoft </a:t>
            </a:r>
            <a:r>
              <a:rPr lang="en-US" dirty="0"/>
              <a:t>Surface Go</a:t>
            </a:r>
          </a:p>
          <a:p>
            <a:r>
              <a:rPr lang="en-US" dirty="0" smtClean="0"/>
              <a:t>Internet Access</a:t>
            </a:r>
          </a:p>
          <a:p>
            <a:pPr lvl="1"/>
            <a:r>
              <a:rPr lang="en-US" dirty="0" smtClean="0"/>
              <a:t>Whitelist appropriate sites - GALE research</a:t>
            </a:r>
          </a:p>
          <a:p>
            <a:r>
              <a:rPr lang="en-US" dirty="0"/>
              <a:t>Full Degree Granting Status</a:t>
            </a:r>
          </a:p>
          <a:p>
            <a:pPr lvl="1"/>
            <a:r>
              <a:rPr lang="en-US" dirty="0"/>
              <a:t>Graduated Welding and SCM in 2018SU</a:t>
            </a:r>
          </a:p>
          <a:p>
            <a:pPr lvl="1"/>
            <a:r>
              <a:rPr lang="en-US" dirty="0"/>
              <a:t>Graduating Associate of Arts in 2019FA</a:t>
            </a:r>
          </a:p>
          <a:p>
            <a:r>
              <a:rPr lang="en-US" dirty="0"/>
              <a:t>HLC Accreditation</a:t>
            </a:r>
          </a:p>
          <a:p>
            <a:pPr lvl="1"/>
            <a:endParaRPr lang="en-US" dirty="0"/>
          </a:p>
          <a:p>
            <a:pPr lvl="1"/>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20695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Sequence</a:t>
            </a:r>
            <a:endParaRPr lang="en-US" dirty="0"/>
          </a:p>
        </p:txBody>
      </p:sp>
      <p:pic>
        <p:nvPicPr>
          <p:cNvPr id="4" name="Content Placeholder 3"/>
          <p:cNvPicPr>
            <a:picLocks noGrp="1" noChangeAspect="1"/>
          </p:cNvPicPr>
          <p:nvPr>
            <p:ph idx="1"/>
          </p:nvPr>
        </p:nvPicPr>
        <p:blipFill rotWithShape="1">
          <a:blip r:embed="rId2"/>
          <a:srcRect t="4718"/>
          <a:stretch/>
        </p:blipFill>
        <p:spPr>
          <a:xfrm>
            <a:off x="2142590" y="788988"/>
            <a:ext cx="4858819" cy="5204212"/>
          </a:xfrm>
          <a:prstGeom prst="rect">
            <a:avLst/>
          </a:prstGeom>
        </p:spPr>
      </p:pic>
    </p:spTree>
    <p:extLst>
      <p:ext uri="{BB962C8B-B14F-4D97-AF65-F5344CB8AC3E}">
        <p14:creationId xmlns:p14="http://schemas.microsoft.com/office/powerpoint/2010/main" val="2107717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CANVAS: Our Platform</a:t>
            </a:r>
            <a:endParaRPr lang="en-US" dirty="0"/>
          </a:p>
        </p:txBody>
      </p:sp>
      <p:sp>
        <p:nvSpPr>
          <p:cNvPr id="3" name="Content Placeholder 2"/>
          <p:cNvSpPr>
            <a:spLocks noGrp="1"/>
          </p:cNvSpPr>
          <p:nvPr>
            <p:ph idx="1"/>
          </p:nvPr>
        </p:nvSpPr>
        <p:spPr/>
        <p:txBody>
          <a:bodyPr/>
          <a:lstStyle/>
          <a:p>
            <a:r>
              <a:rPr lang="en-US" dirty="0" smtClean="0"/>
              <a:t>Learning Management System</a:t>
            </a:r>
          </a:p>
          <a:p>
            <a:r>
              <a:rPr lang="en-US" dirty="0" smtClean="0"/>
              <a:t>Full administrative rights to Iowa Central – developed platform for DOC education</a:t>
            </a:r>
          </a:p>
          <a:p>
            <a:r>
              <a:rPr lang="en-US" dirty="0" smtClean="0"/>
              <a:t>Ability to modify and change – to an extent</a:t>
            </a:r>
          </a:p>
          <a:p>
            <a:r>
              <a:rPr lang="en-US" dirty="0" smtClean="0"/>
              <a:t>Has given us the ability to control the learning environment</a:t>
            </a:r>
            <a:endParaRPr lang="en-US" dirty="0"/>
          </a:p>
        </p:txBody>
      </p:sp>
    </p:spTree>
    <p:extLst>
      <p:ext uri="{BB962C8B-B14F-4D97-AF65-F5344CB8AC3E}">
        <p14:creationId xmlns:p14="http://schemas.microsoft.com/office/powerpoint/2010/main" val="353447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Cengage Unlimited</a:t>
            </a:r>
            <a:endParaRPr lang="en-US" dirty="0"/>
          </a:p>
        </p:txBody>
      </p:sp>
      <p:pic>
        <p:nvPicPr>
          <p:cNvPr id="4" name="Content Placeholder 3"/>
          <p:cNvPicPr>
            <a:picLocks noGrp="1" noChangeAspect="1"/>
          </p:cNvPicPr>
          <p:nvPr>
            <p:ph idx="1"/>
          </p:nvPr>
        </p:nvPicPr>
        <p:blipFill rotWithShape="1">
          <a:blip r:embed="rId2"/>
          <a:srcRect l="69966" t="30541" b="10214"/>
          <a:stretch/>
        </p:blipFill>
        <p:spPr>
          <a:xfrm>
            <a:off x="221456" y="1184786"/>
            <a:ext cx="8653121" cy="4551646"/>
          </a:xfrm>
          <a:prstGeom prst="rect">
            <a:avLst/>
          </a:prstGeom>
        </p:spPr>
      </p:pic>
    </p:spTree>
    <p:extLst>
      <p:ext uri="{BB962C8B-B14F-4D97-AF65-F5344CB8AC3E}">
        <p14:creationId xmlns:p14="http://schemas.microsoft.com/office/powerpoint/2010/main" val="240691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Bundle 2019</a:t>
            </a:r>
            <a:endParaRPr lang="en-US" dirty="0"/>
          </a:p>
        </p:txBody>
      </p:sp>
      <p:sp>
        <p:nvSpPr>
          <p:cNvPr id="3" name="Content Placeholder 2"/>
          <p:cNvSpPr>
            <a:spLocks noGrp="1"/>
          </p:cNvSpPr>
          <p:nvPr>
            <p:ph idx="1"/>
          </p:nvPr>
        </p:nvSpPr>
        <p:spPr/>
        <p:txBody>
          <a:bodyPr/>
          <a:lstStyle/>
          <a:p>
            <a:r>
              <a:rPr lang="en-US" dirty="0" smtClean="0"/>
              <a:t>All inclusive pricing structure</a:t>
            </a:r>
          </a:p>
          <a:p>
            <a:r>
              <a:rPr lang="en-US" dirty="0" smtClean="0"/>
              <a:t>12-18 credits per semester</a:t>
            </a:r>
          </a:p>
          <a:p>
            <a:r>
              <a:rPr lang="en-US" dirty="0" smtClean="0"/>
              <a:t>Rental of Microsoft Surface Go</a:t>
            </a:r>
          </a:p>
          <a:p>
            <a:r>
              <a:rPr lang="en-US" dirty="0" smtClean="0"/>
              <a:t>Tuition and Fees</a:t>
            </a:r>
            <a:endParaRPr lang="en-US" dirty="0"/>
          </a:p>
        </p:txBody>
      </p:sp>
    </p:spTree>
    <p:extLst>
      <p:ext uri="{BB962C8B-B14F-4D97-AF65-F5344CB8AC3E}">
        <p14:creationId xmlns:p14="http://schemas.microsoft.com/office/powerpoint/2010/main" val="1144109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Accomplishments and Future Goals</a:t>
            </a:r>
            <a:endParaRPr lang="en-US" dirty="0"/>
          </a:p>
        </p:txBody>
      </p:sp>
      <p:sp>
        <p:nvSpPr>
          <p:cNvPr id="3" name="Content Placeholder 2"/>
          <p:cNvSpPr>
            <a:spLocks noGrp="1"/>
          </p:cNvSpPr>
          <p:nvPr>
            <p:ph idx="1"/>
          </p:nvPr>
        </p:nvSpPr>
        <p:spPr/>
        <p:txBody>
          <a:bodyPr/>
          <a:lstStyle/>
          <a:p>
            <a:r>
              <a:rPr lang="en-US" dirty="0" smtClean="0"/>
              <a:t>Full Degree Granting Status</a:t>
            </a:r>
          </a:p>
          <a:p>
            <a:pPr lvl="1"/>
            <a:r>
              <a:rPr lang="en-US" dirty="0" smtClean="0"/>
              <a:t>Graduated Welding and SCM in 2018SU</a:t>
            </a:r>
          </a:p>
          <a:p>
            <a:pPr lvl="1"/>
            <a:r>
              <a:rPr lang="en-US" dirty="0" smtClean="0"/>
              <a:t>Graduating Associate of Arts in 2019FA</a:t>
            </a:r>
          </a:p>
          <a:p>
            <a:r>
              <a:rPr lang="en-US" dirty="0" smtClean="0"/>
              <a:t>HLC Accreditation</a:t>
            </a:r>
          </a:p>
          <a:p>
            <a:r>
              <a:rPr lang="en-US" dirty="0" smtClean="0"/>
              <a:t>Transition Processes and Assistance	</a:t>
            </a:r>
          </a:p>
          <a:p>
            <a:r>
              <a:rPr lang="en-US" dirty="0" smtClean="0"/>
              <a:t>University of Iowa Partnership</a:t>
            </a:r>
          </a:p>
          <a:p>
            <a:pPr marL="0" indent="0">
              <a:buNone/>
            </a:pPr>
            <a:endParaRPr lang="en-US" dirty="0"/>
          </a:p>
        </p:txBody>
      </p:sp>
    </p:spTree>
    <p:extLst>
      <p:ext uri="{BB962C8B-B14F-4D97-AF65-F5344CB8AC3E}">
        <p14:creationId xmlns:p14="http://schemas.microsoft.com/office/powerpoint/2010/main" val="1482264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bby.underberg\Pictures\IMG_030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047" y="88135"/>
            <a:ext cx="7722824" cy="5792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980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bby.underberg\Pictures\2018-04-27\0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619" y="627961"/>
            <a:ext cx="8274902" cy="4900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872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bby.underberg\Pictures\2018-04-27\0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211" y="662848"/>
            <a:ext cx="8337167" cy="4856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319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Second Chance Pell?</a:t>
            </a:r>
            <a:endParaRPr lang="en-US" dirty="0"/>
          </a:p>
        </p:txBody>
      </p:sp>
      <p:sp>
        <p:nvSpPr>
          <p:cNvPr id="3" name="Content Placeholder 2"/>
          <p:cNvSpPr>
            <a:spLocks noGrp="1"/>
          </p:cNvSpPr>
          <p:nvPr>
            <p:ph idx="1"/>
          </p:nvPr>
        </p:nvSpPr>
        <p:spPr/>
        <p:txBody>
          <a:bodyPr/>
          <a:lstStyle/>
          <a:p>
            <a:r>
              <a:rPr lang="en-US" sz="2800" dirty="0"/>
              <a:t>As part of the Obama Administration's commitment to create a fairer, more effective criminal justice system, reduce recidivism, and combat the impact of mass incarceration on communities, the Department of Education announced in 2015 the Second Chance Pell Pilot program which is intended to test new models to allow incarcerated Americans to receive Pell Grants and pursue the postsecondary education with the goal of helping them get jobs, support their families, and turn their lives around.</a:t>
            </a:r>
          </a:p>
          <a:p>
            <a:endParaRPr lang="en-US" sz="2000" dirty="0"/>
          </a:p>
        </p:txBody>
      </p:sp>
    </p:spTree>
    <p:extLst>
      <p:ext uri="{BB962C8B-B14F-4D97-AF65-F5344CB8AC3E}">
        <p14:creationId xmlns:p14="http://schemas.microsoft.com/office/powerpoint/2010/main" val="17652849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marL="0" indent="0">
              <a:buNone/>
            </a:pPr>
            <a:r>
              <a:rPr lang="en-US" dirty="0" smtClean="0"/>
              <a:t>Neale Adams</a:t>
            </a:r>
          </a:p>
          <a:p>
            <a:pPr marL="0" indent="0">
              <a:buNone/>
            </a:pPr>
            <a:r>
              <a:rPr lang="en-US" dirty="0" smtClean="0"/>
              <a:t>Dean, Business and Industrial Technology</a:t>
            </a:r>
          </a:p>
          <a:p>
            <a:pPr marL="0" indent="0">
              <a:buNone/>
            </a:pPr>
            <a:r>
              <a:rPr lang="en-US" dirty="0">
                <a:hlinkClick r:id="rId2"/>
              </a:rPr>
              <a:t>a</a:t>
            </a:r>
            <a:r>
              <a:rPr lang="en-US" dirty="0" smtClean="0">
                <a:hlinkClick r:id="rId2"/>
              </a:rPr>
              <a:t>dams_n@iowacentral.edu</a:t>
            </a:r>
            <a:endParaRPr lang="en-US" dirty="0" smtClean="0"/>
          </a:p>
          <a:p>
            <a:pPr marL="0" indent="0">
              <a:buNone/>
            </a:pPr>
            <a:r>
              <a:rPr lang="en-US" dirty="0" smtClean="0"/>
              <a:t>515-574-1284</a:t>
            </a:r>
          </a:p>
          <a:p>
            <a:pPr marL="0" indent="0">
              <a:buNone/>
            </a:pPr>
            <a:endParaRPr lang="en-US" dirty="0"/>
          </a:p>
        </p:txBody>
      </p:sp>
    </p:spTree>
    <p:extLst>
      <p:ext uri="{BB962C8B-B14F-4D97-AF65-F5344CB8AC3E}">
        <p14:creationId xmlns:p14="http://schemas.microsoft.com/office/powerpoint/2010/main" val="2883059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Second Chance Pell</a:t>
            </a:r>
            <a:endParaRPr lang="en-US" dirty="0"/>
          </a:p>
        </p:txBody>
      </p:sp>
      <p:sp>
        <p:nvSpPr>
          <p:cNvPr id="3" name="Content Placeholder 2"/>
          <p:cNvSpPr>
            <a:spLocks noGrp="1"/>
          </p:cNvSpPr>
          <p:nvPr>
            <p:ph idx="1"/>
          </p:nvPr>
        </p:nvSpPr>
        <p:spPr/>
        <p:txBody>
          <a:bodyPr/>
          <a:lstStyle/>
          <a:p>
            <a:r>
              <a:rPr lang="en-US" dirty="0"/>
              <a:t>Education is the best way to combat recidivism. Those who participate in Correctional Education are 43% less likely to end up back in prison. </a:t>
            </a:r>
          </a:p>
          <a:p>
            <a:r>
              <a:rPr lang="en-US" dirty="0"/>
              <a:t>Ultimately saves the taxpayer money and creates safer communities. </a:t>
            </a:r>
          </a:p>
          <a:p>
            <a:r>
              <a:rPr lang="en-US" dirty="0"/>
              <a:t>Every $1 that is invested in these programs- $4-$5 are saved.</a:t>
            </a:r>
          </a:p>
          <a:p>
            <a:endParaRPr lang="en-US" dirty="0"/>
          </a:p>
        </p:txBody>
      </p:sp>
    </p:spTree>
    <p:extLst>
      <p:ext uri="{BB962C8B-B14F-4D97-AF65-F5344CB8AC3E}">
        <p14:creationId xmlns:p14="http://schemas.microsoft.com/office/powerpoint/2010/main" val="1400459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Iowa Central Selected</a:t>
            </a:r>
            <a:endParaRPr lang="en-US" dirty="0"/>
          </a:p>
        </p:txBody>
      </p:sp>
      <p:sp>
        <p:nvSpPr>
          <p:cNvPr id="3" name="Content Placeholder 2"/>
          <p:cNvSpPr>
            <a:spLocks noGrp="1"/>
          </p:cNvSpPr>
          <p:nvPr>
            <p:ph idx="1"/>
          </p:nvPr>
        </p:nvSpPr>
        <p:spPr/>
        <p:txBody>
          <a:bodyPr/>
          <a:lstStyle/>
          <a:p>
            <a:r>
              <a:rPr lang="en-US" dirty="0" smtClean="0"/>
              <a:t>One of 69 institutions of higher education selected to offer Pell Grants to incarcerated individuals</a:t>
            </a:r>
          </a:p>
          <a:p>
            <a:r>
              <a:rPr lang="en-US" dirty="0" smtClean="0"/>
              <a:t>65 schools still involved</a:t>
            </a:r>
          </a:p>
          <a:p>
            <a:r>
              <a:rPr lang="en-US" dirty="0" smtClean="0"/>
              <a:t>Awarded late May of 2016</a:t>
            </a:r>
          </a:p>
          <a:p>
            <a:r>
              <a:rPr lang="en-US" dirty="0" smtClean="0"/>
              <a:t>Started classes August of 2016</a:t>
            </a:r>
          </a:p>
          <a:p>
            <a:r>
              <a:rPr lang="en-US" dirty="0" smtClean="0"/>
              <a:t>4</a:t>
            </a:r>
            <a:r>
              <a:rPr lang="en-US" baseline="30000" dirty="0" smtClean="0"/>
              <a:t>th</a:t>
            </a:r>
            <a:r>
              <a:rPr lang="en-US" dirty="0" smtClean="0"/>
              <a:t> year of the pilot program</a:t>
            </a:r>
          </a:p>
          <a:p>
            <a:endParaRPr lang="en-US" dirty="0" smtClean="0"/>
          </a:p>
          <a:p>
            <a:endParaRPr lang="en-US" dirty="0"/>
          </a:p>
        </p:txBody>
      </p:sp>
    </p:spTree>
    <p:extLst>
      <p:ext uri="{BB962C8B-B14F-4D97-AF65-F5344CB8AC3E}">
        <p14:creationId xmlns:p14="http://schemas.microsoft.com/office/powerpoint/2010/main" val="3899287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a:t>
            </a:r>
            <a:endParaRPr lang="en-US" dirty="0"/>
          </a:p>
        </p:txBody>
      </p:sp>
      <p:sp>
        <p:nvSpPr>
          <p:cNvPr id="3" name="Content Placeholder 2"/>
          <p:cNvSpPr>
            <a:spLocks noGrp="1"/>
          </p:cNvSpPr>
          <p:nvPr>
            <p:ph idx="1"/>
          </p:nvPr>
        </p:nvSpPr>
        <p:spPr/>
        <p:txBody>
          <a:bodyPr/>
          <a:lstStyle/>
          <a:p>
            <a:r>
              <a:rPr lang="en-US" dirty="0" smtClean="0"/>
              <a:t>Leverage Existing Relationship with DOC</a:t>
            </a:r>
          </a:p>
          <a:p>
            <a:r>
              <a:rPr lang="en-US" dirty="0" smtClean="0"/>
              <a:t>College Application</a:t>
            </a:r>
          </a:p>
          <a:p>
            <a:r>
              <a:rPr lang="en-US" dirty="0" smtClean="0"/>
              <a:t>Applying for Financial Aid</a:t>
            </a:r>
          </a:p>
          <a:p>
            <a:pPr lvl="1"/>
            <a:r>
              <a:rPr lang="en-US" dirty="0" smtClean="0"/>
              <a:t>Started with paper copies</a:t>
            </a:r>
          </a:p>
          <a:p>
            <a:pPr lvl="1"/>
            <a:r>
              <a:rPr lang="en-US" dirty="0" smtClean="0"/>
              <a:t>Eligibility, Paperwork Accessibility, Default, Age, Selective Service, Parental Signatures, Tax Docs.</a:t>
            </a:r>
          </a:p>
          <a:p>
            <a:pPr lvl="1"/>
            <a:r>
              <a:rPr lang="en-US" dirty="0" smtClean="0"/>
              <a:t>Getting Iowa Central staff into facilities</a:t>
            </a:r>
          </a:p>
          <a:p>
            <a:r>
              <a:rPr lang="en-US" dirty="0" smtClean="0"/>
              <a:t>Instructors and DOC training</a:t>
            </a:r>
          </a:p>
        </p:txBody>
      </p:sp>
    </p:spTree>
    <p:extLst>
      <p:ext uri="{BB962C8B-B14F-4D97-AF65-F5344CB8AC3E}">
        <p14:creationId xmlns:p14="http://schemas.microsoft.com/office/powerpoint/2010/main" val="2234228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Implementation</a:t>
            </a:r>
          </a:p>
        </p:txBody>
      </p:sp>
      <p:sp>
        <p:nvSpPr>
          <p:cNvPr id="3" name="Content Placeholder 2"/>
          <p:cNvSpPr>
            <a:spLocks noGrp="1"/>
          </p:cNvSpPr>
          <p:nvPr>
            <p:ph idx="1"/>
          </p:nvPr>
        </p:nvSpPr>
        <p:spPr/>
        <p:txBody>
          <a:bodyPr/>
          <a:lstStyle/>
          <a:p>
            <a:r>
              <a:rPr lang="en-US" dirty="0"/>
              <a:t>Program Offerings</a:t>
            </a:r>
          </a:p>
          <a:p>
            <a:pPr lvl="1"/>
            <a:r>
              <a:rPr lang="en-US" dirty="0"/>
              <a:t>interest, space/facilities, availability</a:t>
            </a:r>
          </a:p>
          <a:p>
            <a:r>
              <a:rPr lang="en-US" dirty="0" smtClean="0"/>
              <a:t>Hiring/Career Opportunities</a:t>
            </a:r>
          </a:p>
          <a:p>
            <a:pPr lvl="1"/>
            <a:r>
              <a:rPr lang="en-US" dirty="0" smtClean="0"/>
              <a:t>high </a:t>
            </a:r>
            <a:r>
              <a:rPr lang="en-US" dirty="0"/>
              <a:t>demand and high skill </a:t>
            </a:r>
          </a:p>
          <a:p>
            <a:r>
              <a:rPr lang="en-US" dirty="0" smtClean="0"/>
              <a:t>College Experience/Orientation</a:t>
            </a:r>
          </a:p>
          <a:p>
            <a:pPr lvl="1"/>
            <a:r>
              <a:rPr lang="en-US" dirty="0" smtClean="0"/>
              <a:t>Getting students college ready</a:t>
            </a:r>
            <a:endParaRPr lang="en-US" dirty="0"/>
          </a:p>
          <a:p>
            <a:endParaRPr lang="en-US" dirty="0"/>
          </a:p>
        </p:txBody>
      </p:sp>
    </p:spTree>
    <p:extLst>
      <p:ext uri="{BB962C8B-B14F-4D97-AF65-F5344CB8AC3E}">
        <p14:creationId xmlns:p14="http://schemas.microsoft.com/office/powerpoint/2010/main" val="2513425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Delivery Methods</a:t>
            </a:r>
            <a:endParaRPr lang="en-US" dirty="0"/>
          </a:p>
        </p:txBody>
      </p:sp>
      <p:sp>
        <p:nvSpPr>
          <p:cNvPr id="3" name="Content Placeholder 2"/>
          <p:cNvSpPr>
            <a:spLocks noGrp="1"/>
          </p:cNvSpPr>
          <p:nvPr>
            <p:ph idx="1"/>
          </p:nvPr>
        </p:nvSpPr>
        <p:spPr/>
        <p:txBody>
          <a:bodyPr/>
          <a:lstStyle/>
          <a:p>
            <a:r>
              <a:rPr lang="en-US" dirty="0" smtClean="0"/>
              <a:t>Traditional Face to Face (F2F)</a:t>
            </a:r>
          </a:p>
          <a:p>
            <a:pPr lvl="1"/>
            <a:r>
              <a:rPr lang="en-US" dirty="0" smtClean="0"/>
              <a:t>Lecture and Lab</a:t>
            </a:r>
          </a:p>
          <a:p>
            <a:pPr lvl="1"/>
            <a:r>
              <a:rPr lang="en-US" dirty="0" smtClean="0"/>
              <a:t>At FDCF, NCCF and Iowa Central</a:t>
            </a:r>
          </a:p>
          <a:p>
            <a:r>
              <a:rPr lang="en-US" dirty="0" smtClean="0"/>
              <a:t>ICN – television system</a:t>
            </a:r>
          </a:p>
          <a:p>
            <a:r>
              <a:rPr lang="en-US" dirty="0" smtClean="0"/>
              <a:t>Online</a:t>
            </a:r>
          </a:p>
          <a:p>
            <a:endParaRPr lang="en-US" dirty="0" smtClean="0"/>
          </a:p>
          <a:p>
            <a:endParaRPr lang="en-US" dirty="0"/>
          </a:p>
        </p:txBody>
      </p:sp>
    </p:spTree>
    <p:extLst>
      <p:ext uri="{BB962C8B-B14F-4D97-AF65-F5344CB8AC3E}">
        <p14:creationId xmlns:p14="http://schemas.microsoft.com/office/powerpoint/2010/main" val="2424959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 Participants</a:t>
            </a:r>
            <a:br>
              <a:rPr lang="en-US" dirty="0" smtClean="0"/>
            </a:br>
            <a:r>
              <a:rPr lang="en-US" dirty="0" smtClean="0"/>
              <a:t>Fort Dodge Correctional Facility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718707"/>
              </p:ext>
            </p:extLst>
          </p:nvPr>
        </p:nvGraphicFramePr>
        <p:xfrm>
          <a:off x="457200" y="1600200"/>
          <a:ext cx="8229600" cy="357124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r>
                        <a:rPr lang="en-US" dirty="0" smtClean="0"/>
                        <a:t>Program</a:t>
                      </a:r>
                      <a:endParaRPr lang="en-US" dirty="0"/>
                    </a:p>
                  </a:txBody>
                  <a:tcPr/>
                </a:tc>
                <a:tc>
                  <a:txBody>
                    <a:bodyPr/>
                    <a:lstStyle/>
                    <a:p>
                      <a:pPr algn="ctr"/>
                      <a:r>
                        <a:rPr lang="en-US" dirty="0" smtClean="0"/>
                        <a:t>2016-17</a:t>
                      </a:r>
                      <a:endParaRPr lang="en-US" dirty="0"/>
                    </a:p>
                  </a:txBody>
                  <a:tcPr/>
                </a:tc>
                <a:tc>
                  <a:txBody>
                    <a:bodyPr/>
                    <a:lstStyle/>
                    <a:p>
                      <a:pPr algn="ctr"/>
                      <a:r>
                        <a:rPr lang="en-US" dirty="0" smtClean="0"/>
                        <a:t>Fall 17/</a:t>
                      </a:r>
                    </a:p>
                    <a:p>
                      <a:pPr algn="ctr"/>
                      <a:r>
                        <a:rPr lang="en-US" dirty="0" smtClean="0"/>
                        <a:t>Spring 18</a:t>
                      </a:r>
                      <a:endParaRPr lang="en-US" dirty="0"/>
                    </a:p>
                  </a:txBody>
                  <a:tcPr/>
                </a:tc>
                <a:tc>
                  <a:txBody>
                    <a:bodyPr/>
                    <a:lstStyle/>
                    <a:p>
                      <a:pPr algn="ctr"/>
                      <a:r>
                        <a:rPr lang="en-US" dirty="0" smtClean="0"/>
                        <a:t>Fall 18/</a:t>
                      </a:r>
                    </a:p>
                    <a:p>
                      <a:pPr algn="ctr"/>
                      <a:r>
                        <a:rPr lang="en-US" dirty="0" smtClean="0"/>
                        <a:t>Spring 19</a:t>
                      </a:r>
                      <a:endParaRPr lang="en-US" dirty="0"/>
                    </a:p>
                  </a:txBody>
                  <a:tcPr/>
                </a:tc>
                <a:tc>
                  <a:txBody>
                    <a:bodyPr/>
                    <a:lstStyle/>
                    <a:p>
                      <a:pPr algn="ctr"/>
                      <a:r>
                        <a:rPr lang="en-US" dirty="0" smtClean="0"/>
                        <a:t>Total</a:t>
                      </a:r>
                    </a:p>
                    <a:p>
                      <a:pPr algn="ctr"/>
                      <a:r>
                        <a:rPr lang="en-US" dirty="0" smtClean="0"/>
                        <a:t>(Duplicated)</a:t>
                      </a:r>
                      <a:endParaRPr lang="en-US" dirty="0"/>
                    </a:p>
                  </a:txBody>
                  <a:tcPr/>
                </a:tc>
              </a:tr>
              <a:tr h="370840">
                <a:tc>
                  <a:txBody>
                    <a:bodyPr/>
                    <a:lstStyle/>
                    <a:p>
                      <a:r>
                        <a:rPr lang="en-US" dirty="0" smtClean="0"/>
                        <a:t>Baking and Pastry Arts</a:t>
                      </a:r>
                      <a:endParaRPr lang="en-US" dirty="0"/>
                    </a:p>
                  </a:txBody>
                  <a:tcPr/>
                </a:tc>
                <a:tc>
                  <a:txBody>
                    <a:bodyPr/>
                    <a:lstStyle/>
                    <a:p>
                      <a:pPr algn="ctr"/>
                      <a:r>
                        <a:rPr lang="en-US" dirty="0" smtClean="0"/>
                        <a:t>26</a:t>
                      </a:r>
                      <a:endParaRPr lang="en-US" dirty="0"/>
                    </a:p>
                  </a:txBody>
                  <a:tcPr/>
                </a:tc>
                <a:tc>
                  <a:txBody>
                    <a:bodyPr/>
                    <a:lstStyle/>
                    <a:p>
                      <a:pPr algn="ctr"/>
                      <a:r>
                        <a:rPr lang="en-US" dirty="0" smtClean="0"/>
                        <a:t>12/15</a:t>
                      </a:r>
                      <a:endParaRPr lang="en-US" dirty="0"/>
                    </a:p>
                  </a:txBody>
                  <a:tcPr/>
                </a:tc>
                <a:tc>
                  <a:txBody>
                    <a:bodyPr/>
                    <a:lstStyle/>
                    <a:p>
                      <a:pPr algn="ctr"/>
                      <a:r>
                        <a:rPr lang="en-US" dirty="0" smtClean="0"/>
                        <a:t>0</a:t>
                      </a:r>
                    </a:p>
                  </a:txBody>
                  <a:tcPr/>
                </a:tc>
                <a:tc>
                  <a:txBody>
                    <a:bodyPr/>
                    <a:lstStyle/>
                    <a:p>
                      <a:pPr algn="ctr"/>
                      <a:r>
                        <a:rPr lang="en-US" dirty="0" smtClean="0"/>
                        <a:t>53</a:t>
                      </a:r>
                      <a:endParaRPr lang="en-US" dirty="0"/>
                    </a:p>
                  </a:txBody>
                  <a:tcPr/>
                </a:tc>
              </a:tr>
              <a:tr h="370840">
                <a:tc>
                  <a:txBody>
                    <a:bodyPr/>
                    <a:lstStyle/>
                    <a:p>
                      <a:r>
                        <a:rPr lang="en-US" dirty="0" smtClean="0"/>
                        <a:t>Carpentry</a:t>
                      </a:r>
                      <a:endParaRPr lang="en-US" dirty="0"/>
                    </a:p>
                  </a:txBody>
                  <a:tcPr/>
                </a:tc>
                <a:tc>
                  <a:txBody>
                    <a:bodyPr/>
                    <a:lstStyle/>
                    <a:p>
                      <a:pPr algn="ctr"/>
                      <a:r>
                        <a:rPr lang="en-US" dirty="0" smtClean="0"/>
                        <a:t>0</a:t>
                      </a:r>
                      <a:endParaRPr lang="en-US" dirty="0"/>
                    </a:p>
                  </a:txBody>
                  <a:tcPr/>
                </a:tc>
                <a:tc>
                  <a:txBody>
                    <a:bodyPr/>
                    <a:lstStyle/>
                    <a:p>
                      <a:pPr algn="ctr"/>
                      <a:r>
                        <a:rPr lang="en-US" dirty="0" smtClean="0"/>
                        <a:t>13/14</a:t>
                      </a:r>
                      <a:endParaRPr lang="en-US" dirty="0"/>
                    </a:p>
                  </a:txBody>
                  <a:tcPr/>
                </a:tc>
                <a:tc>
                  <a:txBody>
                    <a:bodyPr/>
                    <a:lstStyle/>
                    <a:p>
                      <a:pPr algn="ctr"/>
                      <a:r>
                        <a:rPr lang="en-US" dirty="0" smtClean="0"/>
                        <a:t>15/18</a:t>
                      </a:r>
                      <a:endParaRPr lang="en-US" dirty="0"/>
                    </a:p>
                  </a:txBody>
                  <a:tcPr/>
                </a:tc>
                <a:tc>
                  <a:txBody>
                    <a:bodyPr/>
                    <a:lstStyle/>
                    <a:p>
                      <a:pPr algn="ctr"/>
                      <a:r>
                        <a:rPr lang="en-US" dirty="0" smtClean="0"/>
                        <a:t>60</a:t>
                      </a:r>
                      <a:endParaRPr lang="en-US" dirty="0"/>
                    </a:p>
                  </a:txBody>
                  <a:tcPr/>
                </a:tc>
              </a:tr>
              <a:tr h="370840">
                <a:tc>
                  <a:txBody>
                    <a:bodyPr/>
                    <a:lstStyle/>
                    <a:p>
                      <a:r>
                        <a:rPr lang="en-US" dirty="0" smtClean="0"/>
                        <a:t>Supply Chain Management</a:t>
                      </a:r>
                      <a:endParaRPr lang="en-US" dirty="0"/>
                    </a:p>
                  </a:txBody>
                  <a:tcPr/>
                </a:tc>
                <a:tc>
                  <a:txBody>
                    <a:bodyPr/>
                    <a:lstStyle/>
                    <a:p>
                      <a:pPr algn="ctr"/>
                      <a:r>
                        <a:rPr lang="en-US" dirty="0" smtClean="0"/>
                        <a:t>32</a:t>
                      </a:r>
                      <a:endParaRPr lang="en-US" dirty="0"/>
                    </a:p>
                  </a:txBody>
                  <a:tcPr/>
                </a:tc>
                <a:tc>
                  <a:txBody>
                    <a:bodyPr/>
                    <a:lstStyle/>
                    <a:p>
                      <a:pPr algn="ctr"/>
                      <a:r>
                        <a:rPr lang="en-US" dirty="0" smtClean="0"/>
                        <a:t>16/12</a:t>
                      </a:r>
                      <a:endParaRPr lang="en-US" dirty="0"/>
                    </a:p>
                  </a:txBody>
                  <a:tcPr/>
                </a:tc>
                <a:tc>
                  <a:txBody>
                    <a:bodyPr/>
                    <a:lstStyle/>
                    <a:p>
                      <a:pPr algn="ctr"/>
                      <a:r>
                        <a:rPr lang="en-US" dirty="0" smtClean="0"/>
                        <a:t>7/6</a:t>
                      </a:r>
                      <a:endParaRPr lang="en-US" dirty="0"/>
                    </a:p>
                  </a:txBody>
                  <a:tcPr/>
                </a:tc>
                <a:tc>
                  <a:txBody>
                    <a:bodyPr/>
                    <a:lstStyle/>
                    <a:p>
                      <a:pPr algn="ctr"/>
                      <a:r>
                        <a:rPr lang="en-US" dirty="0" smtClean="0"/>
                        <a:t>73</a:t>
                      </a:r>
                      <a:endParaRPr lang="en-US" dirty="0"/>
                    </a:p>
                  </a:txBody>
                  <a:tcPr/>
                </a:tc>
              </a:tr>
              <a:tr h="370840">
                <a:tc>
                  <a:txBody>
                    <a:bodyPr/>
                    <a:lstStyle/>
                    <a:p>
                      <a:r>
                        <a:rPr lang="en-US" dirty="0" smtClean="0"/>
                        <a:t>Welding Technology</a:t>
                      </a:r>
                      <a:endParaRPr lang="en-US" dirty="0"/>
                    </a:p>
                  </a:txBody>
                  <a:tcPr/>
                </a:tc>
                <a:tc>
                  <a:txBody>
                    <a:bodyPr/>
                    <a:lstStyle/>
                    <a:p>
                      <a:pPr algn="ctr"/>
                      <a:r>
                        <a:rPr lang="en-US" dirty="0" smtClean="0"/>
                        <a:t>28</a:t>
                      </a:r>
                      <a:endParaRPr lang="en-US" dirty="0"/>
                    </a:p>
                  </a:txBody>
                  <a:tcPr/>
                </a:tc>
                <a:tc>
                  <a:txBody>
                    <a:bodyPr/>
                    <a:lstStyle/>
                    <a:p>
                      <a:pPr algn="ctr"/>
                      <a:r>
                        <a:rPr lang="en-US" dirty="0" smtClean="0"/>
                        <a:t>20/17</a:t>
                      </a:r>
                      <a:endParaRPr lang="en-US" dirty="0"/>
                    </a:p>
                  </a:txBody>
                  <a:tcPr/>
                </a:tc>
                <a:tc>
                  <a:txBody>
                    <a:bodyPr/>
                    <a:lstStyle/>
                    <a:p>
                      <a:pPr algn="ctr"/>
                      <a:r>
                        <a:rPr lang="en-US" dirty="0" smtClean="0"/>
                        <a:t>20/40</a:t>
                      </a:r>
                      <a:endParaRPr lang="en-US" dirty="0"/>
                    </a:p>
                  </a:txBody>
                  <a:tcPr/>
                </a:tc>
                <a:tc>
                  <a:txBody>
                    <a:bodyPr/>
                    <a:lstStyle/>
                    <a:p>
                      <a:pPr algn="ctr"/>
                      <a:r>
                        <a:rPr lang="en-US" dirty="0" smtClean="0"/>
                        <a:t>198</a:t>
                      </a:r>
                      <a:endParaRPr lang="en-US" dirty="0"/>
                    </a:p>
                  </a:txBody>
                  <a:tcPr/>
                </a:tc>
              </a:tr>
              <a:tr h="370840">
                <a:tc>
                  <a:txBody>
                    <a:bodyPr/>
                    <a:lstStyle/>
                    <a:p>
                      <a:r>
                        <a:rPr lang="en-US" dirty="0" smtClean="0"/>
                        <a:t>PROGRAM TOTALS</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384</a:t>
                      </a:r>
                      <a:endParaRPr lang="en-US" dirty="0"/>
                    </a:p>
                  </a:txBody>
                  <a:tcPr/>
                </a:tc>
              </a:tr>
            </a:tbl>
          </a:graphicData>
        </a:graphic>
      </p:graphicFrame>
    </p:spTree>
    <p:extLst>
      <p:ext uri="{BB962C8B-B14F-4D97-AF65-F5344CB8AC3E}">
        <p14:creationId xmlns:p14="http://schemas.microsoft.com/office/powerpoint/2010/main" val="3497153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 Participants</a:t>
            </a:r>
            <a:br>
              <a:rPr lang="en-US" dirty="0" smtClean="0"/>
            </a:br>
            <a:r>
              <a:rPr lang="en-US" dirty="0" smtClean="0"/>
              <a:t>North Central Correctional Facility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5293998"/>
              </p:ext>
            </p:extLst>
          </p:nvPr>
        </p:nvGraphicFramePr>
        <p:xfrm>
          <a:off x="457200" y="1600200"/>
          <a:ext cx="8229600" cy="293116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r>
                        <a:rPr lang="en-US" dirty="0" smtClean="0"/>
                        <a:t>Program</a:t>
                      </a:r>
                      <a:endParaRPr lang="en-US" dirty="0"/>
                    </a:p>
                  </a:txBody>
                  <a:tcPr/>
                </a:tc>
                <a:tc>
                  <a:txBody>
                    <a:bodyPr/>
                    <a:lstStyle/>
                    <a:p>
                      <a:pPr algn="ctr"/>
                      <a:r>
                        <a:rPr lang="en-US" dirty="0" smtClean="0"/>
                        <a:t>2016-17</a:t>
                      </a:r>
                      <a:endParaRPr lang="en-US" dirty="0"/>
                    </a:p>
                  </a:txBody>
                  <a:tcPr/>
                </a:tc>
                <a:tc>
                  <a:txBody>
                    <a:bodyPr/>
                    <a:lstStyle/>
                    <a:p>
                      <a:pPr algn="ctr"/>
                      <a:r>
                        <a:rPr lang="en-US" dirty="0" smtClean="0"/>
                        <a:t>Fall 2017</a:t>
                      </a:r>
                      <a:endParaRPr lang="en-US" dirty="0"/>
                    </a:p>
                  </a:txBody>
                  <a:tcPr/>
                </a:tc>
                <a:tc>
                  <a:txBody>
                    <a:bodyPr/>
                    <a:lstStyle/>
                    <a:p>
                      <a:pPr algn="ctr"/>
                      <a:r>
                        <a:rPr lang="en-US" dirty="0" smtClean="0"/>
                        <a:t>Spring</a:t>
                      </a:r>
                      <a:r>
                        <a:rPr lang="en-US" baseline="0" dirty="0" smtClean="0"/>
                        <a:t> 2018</a:t>
                      </a:r>
                      <a:endParaRPr lang="en-US" dirty="0"/>
                    </a:p>
                  </a:txBody>
                  <a:tcPr/>
                </a:tc>
                <a:tc>
                  <a:txBody>
                    <a:bodyPr/>
                    <a:lstStyle/>
                    <a:p>
                      <a:pPr algn="ctr"/>
                      <a:r>
                        <a:rPr lang="en-US" dirty="0" smtClean="0"/>
                        <a:t>Total</a:t>
                      </a:r>
                      <a:endParaRPr lang="en-US" dirty="0"/>
                    </a:p>
                  </a:txBody>
                  <a:tcPr/>
                </a:tc>
              </a:tr>
              <a:tr h="370840">
                <a:tc>
                  <a:txBody>
                    <a:bodyPr/>
                    <a:lstStyle/>
                    <a:p>
                      <a:r>
                        <a:rPr lang="en-US" dirty="0" smtClean="0"/>
                        <a:t>Industrial</a:t>
                      </a:r>
                      <a:r>
                        <a:rPr lang="en-US" baseline="0" dirty="0" smtClean="0"/>
                        <a:t> Machinist</a:t>
                      </a:r>
                      <a:endParaRPr lang="en-US" dirty="0"/>
                    </a:p>
                  </a:txBody>
                  <a:tcPr/>
                </a:tc>
                <a:tc>
                  <a:txBody>
                    <a:bodyPr/>
                    <a:lstStyle/>
                    <a:p>
                      <a:pPr algn="ctr"/>
                      <a:r>
                        <a:rPr lang="en-US" dirty="0" smtClean="0"/>
                        <a:t>12</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12</a:t>
                      </a:r>
                      <a:endParaRPr lang="en-US" dirty="0"/>
                    </a:p>
                  </a:txBody>
                  <a:tcPr/>
                </a:tc>
              </a:tr>
              <a:tr h="370840">
                <a:tc>
                  <a:txBody>
                    <a:bodyPr/>
                    <a:lstStyle/>
                    <a:p>
                      <a:r>
                        <a:rPr lang="en-US" dirty="0" smtClean="0"/>
                        <a:t>Supply Chain Management</a:t>
                      </a:r>
                      <a:endParaRPr lang="en-US" dirty="0"/>
                    </a:p>
                  </a:txBody>
                  <a:tcPr/>
                </a:tc>
                <a:tc>
                  <a:txBody>
                    <a:bodyPr/>
                    <a:lstStyle/>
                    <a:p>
                      <a:pPr algn="ctr"/>
                      <a:r>
                        <a:rPr lang="en-US" dirty="0" smtClean="0"/>
                        <a:t>11</a:t>
                      </a:r>
                      <a:endParaRPr lang="en-US" dirty="0"/>
                    </a:p>
                  </a:txBody>
                  <a:tcPr/>
                </a:tc>
                <a:tc>
                  <a:txBody>
                    <a:bodyPr/>
                    <a:lstStyle/>
                    <a:p>
                      <a:pPr algn="ctr"/>
                      <a:r>
                        <a:rPr lang="en-US" dirty="0" smtClean="0"/>
                        <a:t>11</a:t>
                      </a:r>
                      <a:endParaRPr lang="en-US" dirty="0"/>
                    </a:p>
                  </a:txBody>
                  <a:tcPr/>
                </a:tc>
                <a:tc>
                  <a:txBody>
                    <a:bodyPr/>
                    <a:lstStyle/>
                    <a:p>
                      <a:pPr algn="ctr"/>
                      <a:r>
                        <a:rPr lang="en-US" dirty="0" smtClean="0"/>
                        <a:t>7</a:t>
                      </a:r>
                      <a:endParaRPr lang="en-US" dirty="0"/>
                    </a:p>
                  </a:txBody>
                  <a:tcPr/>
                </a:tc>
                <a:tc>
                  <a:txBody>
                    <a:bodyPr/>
                    <a:lstStyle/>
                    <a:p>
                      <a:pPr algn="ctr"/>
                      <a:r>
                        <a:rPr lang="en-US" dirty="0" smtClean="0"/>
                        <a:t>29</a:t>
                      </a:r>
                      <a:endParaRPr lang="en-US" dirty="0"/>
                    </a:p>
                  </a:txBody>
                  <a:tcPr/>
                </a:tc>
              </a:tr>
              <a:tr h="370840">
                <a:tc>
                  <a:txBody>
                    <a:bodyPr/>
                    <a:lstStyle/>
                    <a:p>
                      <a:r>
                        <a:rPr lang="en-US" dirty="0" smtClean="0"/>
                        <a:t>Welding</a:t>
                      </a:r>
                      <a:r>
                        <a:rPr lang="en-US" baseline="0" dirty="0" smtClean="0"/>
                        <a:t> Technology</a:t>
                      </a:r>
                      <a:endParaRPr lang="en-US" dirty="0"/>
                    </a:p>
                  </a:txBody>
                  <a:tcPr/>
                </a:tc>
                <a:tc>
                  <a:txBody>
                    <a:bodyPr/>
                    <a:lstStyle/>
                    <a:p>
                      <a:pPr algn="ctr"/>
                      <a:r>
                        <a:rPr lang="en-US" dirty="0" smtClean="0"/>
                        <a:t>25</a:t>
                      </a:r>
                      <a:endParaRPr lang="en-US" dirty="0"/>
                    </a:p>
                  </a:txBody>
                  <a:tcPr/>
                </a:tc>
                <a:tc>
                  <a:txBody>
                    <a:bodyPr/>
                    <a:lstStyle/>
                    <a:p>
                      <a:pPr algn="ctr"/>
                      <a:r>
                        <a:rPr lang="en-US" dirty="0" smtClean="0"/>
                        <a:t>11</a:t>
                      </a:r>
                      <a:endParaRPr lang="en-US" dirty="0"/>
                    </a:p>
                  </a:txBody>
                  <a:tcPr/>
                </a:tc>
                <a:tc>
                  <a:txBody>
                    <a:bodyPr/>
                    <a:lstStyle/>
                    <a:p>
                      <a:pPr algn="ctr"/>
                      <a:r>
                        <a:rPr lang="en-US" dirty="0" smtClean="0"/>
                        <a:t>14</a:t>
                      </a:r>
                      <a:endParaRPr lang="en-US" dirty="0"/>
                    </a:p>
                  </a:txBody>
                  <a:tcPr/>
                </a:tc>
                <a:tc>
                  <a:txBody>
                    <a:bodyPr/>
                    <a:lstStyle/>
                    <a:p>
                      <a:pPr algn="ctr"/>
                      <a:r>
                        <a:rPr lang="en-US" dirty="0" smtClean="0"/>
                        <a:t>50</a:t>
                      </a:r>
                      <a:endParaRPr lang="en-US" dirty="0"/>
                    </a:p>
                  </a:txBody>
                  <a:tcPr/>
                </a:tc>
              </a:tr>
              <a:tr h="370840">
                <a:tc>
                  <a:txBody>
                    <a:bodyPr/>
                    <a:lstStyle/>
                    <a:p>
                      <a:r>
                        <a:rPr lang="en-US" dirty="0" smtClean="0"/>
                        <a:t>PROGRAM</a:t>
                      </a:r>
                      <a:r>
                        <a:rPr lang="en-US" baseline="0" dirty="0" smtClean="0"/>
                        <a:t> TOTALS</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smtClean="0"/>
                        <a:t>91</a:t>
                      </a:r>
                      <a:endParaRPr lang="en-US" dirty="0"/>
                    </a:p>
                  </a:txBody>
                  <a:tcPr/>
                </a:tc>
              </a:tr>
            </a:tbl>
          </a:graphicData>
        </a:graphic>
      </p:graphicFrame>
    </p:spTree>
    <p:extLst>
      <p:ext uri="{BB962C8B-B14F-4D97-AF65-F5344CB8AC3E}">
        <p14:creationId xmlns:p14="http://schemas.microsoft.com/office/powerpoint/2010/main" val="2877194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Presentation1</Template>
  <TotalTime>215</TotalTime>
  <Words>547</Words>
  <Application>Microsoft Office PowerPoint</Application>
  <PresentationFormat>On-screen Show (4:3)</PresentationFormat>
  <Paragraphs>137</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Second Chance Pell</vt:lpstr>
      <vt:lpstr>What is Second Chance Pell?</vt:lpstr>
      <vt:lpstr>Why Second Chance Pell</vt:lpstr>
      <vt:lpstr>Iowa Central Selected</vt:lpstr>
      <vt:lpstr>Implementation</vt:lpstr>
      <vt:lpstr>Implementation</vt:lpstr>
      <vt:lpstr>Delivery Methods</vt:lpstr>
      <vt:lpstr>Program Participants Fort Dodge Correctional Facility</vt:lpstr>
      <vt:lpstr>Program Participants North Central Correctional Facility</vt:lpstr>
      <vt:lpstr>Associate of Arts</vt:lpstr>
      <vt:lpstr>Associate of Arts</vt:lpstr>
      <vt:lpstr>Course Sequence</vt:lpstr>
      <vt:lpstr>CANVAS: Our Platform</vt:lpstr>
      <vt:lpstr>Cengage Unlimited</vt:lpstr>
      <vt:lpstr>The Bundle 2019</vt:lpstr>
      <vt:lpstr>Accomplishments and Future Goals</vt:lpstr>
      <vt:lpstr>PowerPoint Presentation</vt:lpstr>
      <vt:lpstr>PowerPoint Presentation</vt:lpstr>
      <vt:lpstr>PowerPoint Presentation</vt:lpstr>
      <vt:lpstr>Questions?</vt:lpstr>
    </vt:vector>
  </TitlesOfParts>
  <Company>Iowa Central Community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Adams, Neale</dc:creator>
  <cp:lastModifiedBy>Adams, Neale</cp:lastModifiedBy>
  <cp:revision>17</cp:revision>
  <cp:lastPrinted>2015-02-11T19:48:58Z</cp:lastPrinted>
  <dcterms:created xsi:type="dcterms:W3CDTF">2018-04-27T17:09:43Z</dcterms:created>
  <dcterms:modified xsi:type="dcterms:W3CDTF">2019-11-13T15:15:07Z</dcterms:modified>
</cp:coreProperties>
</file>