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8" r:id="rId2"/>
  </p:sldMasterIdLst>
  <p:notesMasterIdLst>
    <p:notesMasterId r:id="rId39"/>
  </p:notesMasterIdLst>
  <p:sldIdLst>
    <p:sldId id="256" r:id="rId3"/>
    <p:sldId id="265" r:id="rId4"/>
    <p:sldId id="298" r:id="rId5"/>
    <p:sldId id="267" r:id="rId6"/>
    <p:sldId id="268" r:id="rId7"/>
    <p:sldId id="269" r:id="rId8"/>
    <p:sldId id="270" r:id="rId9"/>
    <p:sldId id="271" r:id="rId10"/>
    <p:sldId id="297" r:id="rId11"/>
    <p:sldId id="289" r:id="rId12"/>
    <p:sldId id="291" r:id="rId13"/>
    <p:sldId id="296" r:id="rId14"/>
    <p:sldId id="287" r:id="rId15"/>
    <p:sldId id="295" r:id="rId16"/>
    <p:sldId id="286" r:id="rId17"/>
    <p:sldId id="279" r:id="rId18"/>
    <p:sldId id="280" r:id="rId19"/>
    <p:sldId id="281" r:id="rId20"/>
    <p:sldId id="282" r:id="rId21"/>
    <p:sldId id="283" r:id="rId22"/>
    <p:sldId id="284" r:id="rId23"/>
    <p:sldId id="292" r:id="rId24"/>
    <p:sldId id="272" r:id="rId25"/>
    <p:sldId id="273" r:id="rId26"/>
    <p:sldId id="274" r:id="rId27"/>
    <p:sldId id="275" r:id="rId28"/>
    <p:sldId id="276" r:id="rId29"/>
    <p:sldId id="278" r:id="rId30"/>
    <p:sldId id="257" r:id="rId31"/>
    <p:sldId id="258" r:id="rId32"/>
    <p:sldId id="259" r:id="rId33"/>
    <p:sldId id="260" r:id="rId34"/>
    <p:sldId id="261" r:id="rId35"/>
    <p:sldId id="262" r:id="rId36"/>
    <p:sldId id="263" r:id="rId37"/>
    <p:sldId id="264" r:id="rId38"/>
  </p:sldIdLst>
  <p:sldSz cx="9144000" cy="6858000" type="screen4x3"/>
  <p:notesSz cx="7010400" cy="92964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entury Gothic" panose="020B0502020202020204" pitchFamily="34" charset="0"/>
      <p:regular r:id="rId44"/>
      <p:bold r:id="rId45"/>
      <p:italic r:id="rId46"/>
      <p:boldItalic r:id="rId47"/>
    </p:embeddedFont>
    <p:embeddedFont>
      <p:font typeface="Stardos Stencil" panose="020B0604020202020204" charset="0"/>
      <p:regular r:id="rId48"/>
      <p:bold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4" roundtripDataSignature="AMtx7mi0N7vaZkR96t6HX8UcSVTUqM7u4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5" d="100"/>
          <a:sy n="125" d="100"/>
        </p:scale>
        <p:origin x="119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7.fntdata"/><Relationship Id="rId20" Type="http://schemas.openxmlformats.org/officeDocument/2006/relationships/slide" Target="slides/slide18.xml"/><Relationship Id="rId41" Type="http://schemas.openxmlformats.org/officeDocument/2006/relationships/font" Target="fonts/font2.fntdata"/><Relationship Id="rId54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0.fntdata"/><Relationship Id="rId5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1400" baseline="0" dirty="0"/>
              <a:t>Educational Levels of Incarcerated Individuals in Iowa Prisons</a:t>
            </a:r>
          </a:p>
          <a:p>
            <a:pPr>
              <a:defRPr/>
            </a:pPr>
            <a:r>
              <a:rPr lang="en-US" sz="1200" baseline="0" dirty="0"/>
              <a:t>As of September 2019</a:t>
            </a:r>
          </a:p>
        </c:rich>
      </c:tx>
      <c:layout>
        <c:manualLayout>
          <c:xMode val="edge"/>
          <c:yMode val="edge"/>
          <c:x val="0.12778394178000477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9.9655079700403298E-2"/>
                  <c:y val="-9.2592788317567686E-3"/>
                </c:manualLayout>
              </c:layout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353703"/>
                        <a:gd name="adj2" fmla="val -11758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0-BB07-45DD-9ABF-9DB4AB68E075}"/>
                </c:ext>
              </c:extLst>
            </c:dLbl>
            <c:dLbl>
              <c:idx val="1"/>
              <c:layout>
                <c:manualLayout>
                  <c:x val="8.1953609457354373E-2"/>
                  <c:y val="-1.0936985263265498E-16"/>
                </c:manualLayout>
              </c:layout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91200"/>
                        <a:gd name="adj2" fmla="val -28429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BB07-45DD-9ABF-9DB4AB68E075}"/>
                </c:ext>
              </c:extLst>
            </c:dLbl>
            <c:dLbl>
              <c:idx val="2"/>
              <c:layout>
                <c:manualLayout>
                  <c:x val="9.098299297953609E-2"/>
                  <c:y val="0"/>
                </c:manualLayout>
              </c:layout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35569"/>
                        <a:gd name="adj2" fmla="val -28429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2-BB07-45DD-9ABF-9DB4AB68E075}"/>
                </c:ext>
              </c:extLst>
            </c:dLbl>
            <c:dLbl>
              <c:idx val="3"/>
              <c:layout>
                <c:manualLayout>
                  <c:x val="0.1541142479141327"/>
                  <c:y val="-1.8518557663513537E-2"/>
                </c:manualLayout>
              </c:layout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87877"/>
                        <a:gd name="adj2" fmla="val 4913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BB07-45DD-9ABF-9DB4AB68E075}"/>
                </c:ext>
              </c:extLst>
            </c:dLbl>
            <c:dLbl>
              <c:idx val="4"/>
              <c:layout>
                <c:manualLayout>
                  <c:x val="0.37669376693766937"/>
                  <c:y val="-9.2592788317567686E-3"/>
                </c:manualLayout>
              </c:layout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0095"/>
                        <a:gd name="adj2" fmla="val -1136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4-BB07-45DD-9ABF-9DB4AB68E075}"/>
                </c:ext>
              </c:extLst>
            </c:dLbl>
            <c:dLbl>
              <c:idx val="5"/>
              <c:layout>
                <c:manualLayout>
                  <c:x val="0.4114560314107078"/>
                  <c:y val="-1.3888800812650152E-2"/>
                </c:manualLayout>
              </c:layout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91233"/>
                        <a:gd name="adj2" fmla="val 4544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BB07-45DD-9ABF-9DB4AB68E075}"/>
                </c:ext>
              </c:extLst>
            </c:dLbl>
            <c:dLbl>
              <c:idx val="6"/>
              <c:layout>
                <c:manualLayout>
                  <c:x val="0.26205970595139016"/>
                  <c:y val="-1.8518557663513537E-2"/>
                </c:manualLayout>
              </c:layout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27257"/>
                        <a:gd name="adj2" fmla="val 20846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6-BB07-45DD-9ABF-9DB4AB68E075}"/>
                </c:ext>
              </c:extLst>
            </c:dLbl>
            <c:dLbl>
              <c:idx val="7"/>
              <c:layout>
                <c:manualLayout>
                  <c:x val="0.13539056398438001"/>
                  <c:y val="-1.3888800812650096E-2"/>
                </c:manualLayout>
              </c:layout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27447"/>
                        <a:gd name="adj2" fmla="val 9855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BB07-45DD-9ABF-9DB4AB68E075}"/>
                </c:ext>
              </c:extLst>
            </c:dLbl>
            <c:dLbl>
              <c:idx val="8"/>
              <c:layout>
                <c:manualLayout>
                  <c:x val="0.14477707359750763"/>
                  <c:y val="-1.2242127452189281E-2"/>
                </c:manualLayout>
              </c:layout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37912"/>
                        <a:gd name="adj2" fmla="val 634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8-BB07-45DD-9ABF-9DB4AB68E075}"/>
                </c:ext>
              </c:extLst>
            </c:dLbl>
            <c:spPr>
              <a:solidFill>
                <a:schemeClr val="l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Sheet1!$A$1:$A$9</c:f>
              <c:strCache>
                <c:ptCount val="9"/>
                <c:pt idx="0">
                  <c:v>Special Education</c:v>
                </c:pt>
                <c:pt idx="1">
                  <c:v>Doctoral</c:v>
                </c:pt>
                <c:pt idx="2">
                  <c:v>Post Secondary </c:v>
                </c:pt>
                <c:pt idx="3">
                  <c:v>Secondary (Tech/Voc)</c:v>
                </c:pt>
                <c:pt idx="4">
                  <c:v>HiSet / GED</c:v>
                </c:pt>
                <c:pt idx="5">
                  <c:v>High School Diploma</c:v>
                </c:pt>
                <c:pt idx="6">
                  <c:v>Grades 9 - 12</c:v>
                </c:pt>
                <c:pt idx="7">
                  <c:v>Grades 1 - 8</c:v>
                </c:pt>
                <c:pt idx="8">
                  <c:v>Unknown</c:v>
                </c:pt>
              </c:strCache>
            </c:strRef>
          </c:cat>
          <c:val>
            <c:numRef>
              <c:f>Sheet1!$B$1:$B$9</c:f>
              <c:numCache>
                <c:formatCode>General</c:formatCode>
                <c:ptCount val="9"/>
                <c:pt idx="0">
                  <c:v>4</c:v>
                </c:pt>
                <c:pt idx="1">
                  <c:v>6</c:v>
                </c:pt>
                <c:pt idx="2">
                  <c:v>11</c:v>
                </c:pt>
                <c:pt idx="3">
                  <c:v>597</c:v>
                </c:pt>
                <c:pt idx="4">
                  <c:v>3348</c:v>
                </c:pt>
                <c:pt idx="5">
                  <c:v>2570</c:v>
                </c:pt>
                <c:pt idx="6">
                  <c:v>1333</c:v>
                </c:pt>
                <c:pt idx="7">
                  <c:v>248</c:v>
                </c:pt>
                <c:pt idx="8">
                  <c:v>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B07-45DD-9ABF-9DB4AB68E0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07719631"/>
        <c:axId val="507729615"/>
        <c:axId val="0"/>
      </c:bar3DChart>
      <c:catAx>
        <c:axId val="5077196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7729615"/>
        <c:crosses val="autoZero"/>
        <c:auto val="1"/>
        <c:lblAlgn val="ctr"/>
        <c:lblOffset val="100"/>
        <c:noMultiLvlLbl val="0"/>
      </c:catAx>
      <c:valAx>
        <c:axId val="5077296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77196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09760498687663"/>
          <c:y val="2.8163820595159705E-2"/>
          <c:w val="0.87831906167979001"/>
          <c:h val="0.902794404156868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Probation Revocations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887302455307003"/>
                      <c:h val="0.117564873646423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790E-43EC-A047-637E214DBB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Sheet1!$A$2</c:f>
              <c:numCache>
                <c:formatCode>0%</c:formatCode>
                <c:ptCount val="1"/>
                <c:pt idx="0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E8-4980-987B-6B215DF2A4C9}"/>
            </c:ext>
          </c:extLst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Parole Returns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</c:f>
              <c:numCache>
                <c:formatCode>0%</c:formatCode>
                <c:ptCount val="1"/>
                <c:pt idx="0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3E8-4980-987B-6B215DF2A4C9}"/>
            </c:ext>
          </c:extLst>
        </c:ser>
        <c:ser>
          <c:idx val="2"/>
          <c:order val="2"/>
          <c:tx>
            <c:strRef>
              <c:f>Sheet1!$C$1</c:f>
              <c:strCache>
                <c:ptCount val="1"/>
                <c:pt idx="0">
                  <c:v>All Other Admissions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</c:f>
              <c:numCache>
                <c:formatCode>0%</c:formatCode>
                <c:ptCount val="1"/>
                <c:pt idx="0">
                  <c:v>0.44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3E8-4980-987B-6B215DF2A4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1386928"/>
        <c:axId val="371386096"/>
      </c:barChart>
      <c:catAx>
        <c:axId val="371386928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1386096"/>
        <c:crosses val="autoZero"/>
        <c:auto val="1"/>
        <c:lblAlgn val="ctr"/>
        <c:lblOffset val="100"/>
        <c:noMultiLvlLbl val="0"/>
      </c:catAx>
      <c:valAx>
        <c:axId val="371386096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1386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 smtClean="0"/>
              <a:t>Parole/Probation Admission Type</a:t>
            </a:r>
            <a:endParaRPr lang="en-US" sz="1200" dirty="0"/>
          </a:p>
        </c:rich>
      </c:tx>
      <c:layout>
        <c:manualLayout>
          <c:xMode val="edge"/>
          <c:yMode val="edge"/>
          <c:x val="0.22404063205417607"/>
          <c:y val="2.67318896709662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Offense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Probation Revocations</c:v>
                </c:pt>
                <c:pt idx="1">
                  <c:v>Parole Returns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0.24</c:v>
                </c:pt>
                <c:pt idx="1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41-4475-85C0-8BAD377D933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Technical Violation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Probation Revocations</c:v>
                </c:pt>
                <c:pt idx="1">
                  <c:v>Parole Returns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0.04</c:v>
                </c:pt>
                <c:pt idx="1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941-4475-85C0-8BAD377D93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71382352"/>
        <c:axId val="371387760"/>
      </c:barChart>
      <c:catAx>
        <c:axId val="371382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1387760"/>
        <c:crosses val="autoZero"/>
        <c:auto val="1"/>
        <c:lblAlgn val="ctr"/>
        <c:lblOffset val="100"/>
        <c:noMultiLvlLbl val="0"/>
      </c:catAx>
      <c:valAx>
        <c:axId val="3713877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138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0" dirty="0" smtClean="0">
                <a:solidFill>
                  <a:schemeClr val="tx1"/>
                </a:solidFill>
              </a:rPr>
              <a:t>Rate of Return to Prison</a:t>
            </a:r>
            <a:r>
              <a:rPr lang="en-US" b="0" baseline="0" dirty="0" smtClean="0">
                <a:solidFill>
                  <a:schemeClr val="tx1"/>
                </a:solidFill>
              </a:rPr>
              <a:t> for Technical Violations and New Convictions, FY12-FY19</a:t>
            </a:r>
            <a:endParaRPr lang="en-US" b="0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Technical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874999999999999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F97-4256-B347-ED5FF55BC91C}"/>
                </c:ext>
              </c:extLst>
            </c:dLbl>
            <c:dLbl>
              <c:idx val="1"/>
              <c:layout>
                <c:manualLayout>
                  <c:x val="-2.50000000000000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F97-4256-B347-ED5FF55BC91C}"/>
                </c:ext>
              </c:extLst>
            </c:dLbl>
            <c:dLbl>
              <c:idx val="2"/>
              <c:layout>
                <c:manualLayout>
                  <c:x val="-2.083333333333340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DF97-4256-B347-ED5FF55BC91C}"/>
                </c:ext>
              </c:extLst>
            </c:dLbl>
            <c:dLbl>
              <c:idx val="3"/>
              <c:layout>
                <c:manualLayout>
                  <c:x val="-2.2916666666666665E-2"/>
                  <c:y val="-1.1458200967217994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F97-4256-B347-ED5FF55BC91C}"/>
                </c:ext>
              </c:extLst>
            </c:dLbl>
            <c:dLbl>
              <c:idx val="4"/>
              <c:layout>
                <c:manualLayout>
                  <c:x val="-2.50000000000000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DF97-4256-B347-ED5FF55BC91C}"/>
                </c:ext>
              </c:extLst>
            </c:dLbl>
            <c:dLbl>
              <c:idx val="5"/>
              <c:layout>
                <c:manualLayout>
                  <c:x val="-6.250000000000000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DF97-4256-B347-ED5FF55BC91C}"/>
                </c:ext>
              </c:extLst>
            </c:dLbl>
            <c:dLbl>
              <c:idx val="6"/>
              <c:layout>
                <c:manualLayout>
                  <c:x val="-1.2500000000000153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F97-4256-B347-ED5FF55BC91C}"/>
                </c:ext>
              </c:extLst>
            </c:dLbl>
            <c:dLbl>
              <c:idx val="7"/>
              <c:layout>
                <c:manualLayout>
                  <c:x val="-1.8750000000000152E-2"/>
                  <c:y val="-5.72910048360899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DF97-4256-B347-ED5FF55BC9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FY12</c:v>
                </c:pt>
                <c:pt idx="1">
                  <c:v>FY13</c:v>
                </c:pt>
                <c:pt idx="2">
                  <c:v>FY14</c:v>
                </c:pt>
                <c:pt idx="3">
                  <c:v>FY15</c:v>
                </c:pt>
                <c:pt idx="4">
                  <c:v>FY16</c:v>
                </c:pt>
                <c:pt idx="5">
                  <c:v>FY17</c:v>
                </c:pt>
                <c:pt idx="6">
                  <c:v>FY18</c:v>
                </c:pt>
                <c:pt idx="7">
                  <c:v>FY19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0.112</c:v>
                </c:pt>
                <c:pt idx="1">
                  <c:v>0.111</c:v>
                </c:pt>
                <c:pt idx="2">
                  <c:v>0.111</c:v>
                </c:pt>
                <c:pt idx="3">
                  <c:v>0.11</c:v>
                </c:pt>
                <c:pt idx="4">
                  <c:v>0.126</c:v>
                </c:pt>
                <c:pt idx="5">
                  <c:v>0.111</c:v>
                </c:pt>
                <c:pt idx="6">
                  <c:v>0.158</c:v>
                </c:pt>
                <c:pt idx="7">
                  <c:v>0.17699999999999999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97-4256-B347-ED5FF55BC91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New Conviction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FY12</c:v>
                </c:pt>
                <c:pt idx="1">
                  <c:v>FY13</c:v>
                </c:pt>
                <c:pt idx="2">
                  <c:v>FY14</c:v>
                </c:pt>
                <c:pt idx="3">
                  <c:v>FY15</c:v>
                </c:pt>
                <c:pt idx="4">
                  <c:v>FY16</c:v>
                </c:pt>
                <c:pt idx="5">
                  <c:v>FY17</c:v>
                </c:pt>
                <c:pt idx="6">
                  <c:v>FY18</c:v>
                </c:pt>
                <c:pt idx="7">
                  <c:v>FY19</c:v>
                </c:pt>
              </c:strCache>
            </c:strRef>
          </c:cat>
          <c:val>
            <c:numRef>
              <c:f>Sheet1!$C$2:$C$9</c:f>
              <c:numCache>
                <c:formatCode>0%</c:formatCode>
                <c:ptCount val="8"/>
                <c:pt idx="0">
                  <c:v>0.19500000000000001</c:v>
                </c:pt>
                <c:pt idx="1">
                  <c:v>0.192</c:v>
                </c:pt>
                <c:pt idx="2">
                  <c:v>0.186</c:v>
                </c:pt>
                <c:pt idx="3">
                  <c:v>0.20799999999999999</c:v>
                </c:pt>
                <c:pt idx="4">
                  <c:v>0.216</c:v>
                </c:pt>
                <c:pt idx="5">
                  <c:v>0.24299999999999999</c:v>
                </c:pt>
                <c:pt idx="6">
                  <c:v>0.22</c:v>
                </c:pt>
                <c:pt idx="7">
                  <c:v>0.21099999999999999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97-4256-B347-ED5FF55BC9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5159424"/>
        <c:axId val="445158176"/>
      </c:barChart>
      <c:catAx>
        <c:axId val="445159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5158176"/>
        <c:crosses val="autoZero"/>
        <c:auto val="1"/>
        <c:lblAlgn val="ctr"/>
        <c:lblOffset val="100"/>
        <c:noMultiLvlLbl val="0"/>
      </c:catAx>
      <c:valAx>
        <c:axId val="445158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5159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6b1574cce5_4_991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00" cy="36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g6b1574cce5_4_9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6b1574cce5_4_1314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00" cy="36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g6b1574cce5_4_1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6b1574cce5_4_16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6b1574cce5_4_1687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11107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6b1574cce5_4_9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6b1574cce5_4_981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6b1574cce5_4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6b1574cce5_4_3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6b1574cce5_4_8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00" cy="36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g6b1574cce5_4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6b1574cce5_4_170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00" cy="36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g6b1574cce5_4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6b1574cce5_4_333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00" cy="36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89" name="Google Shape;489;g6b1574cce5_4_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6b1574cce5_4_494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00" cy="36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g6b1574cce5_4_4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00" cy="3136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6b1574cce5_4_657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00" cy="36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g6b1574cce5_4_6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00" cy="3136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6b1574cce5_2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6b1574cce5_2_41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6b1574cce5_4_819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00" cy="36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Google Shape;510;g6b1574cce5_4_8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6b1574cce5_4_1475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00" cy="36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g6b1574cce5_4_14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6b1574cce5_4_16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6b1574cce5_4_1687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9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10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6b1574cce5_3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6b1574cce5_3_12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1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6b1574cce5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6b1574cce5_3_0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6b1574cce5_2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6b1574cce5_2_30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5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346302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6b1574cce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6b1574cce5_2_0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6b1574cce5_2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6b1574cce5_2_6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6b1574cce5_2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6b1574cce5_2_12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6b1574cce5_2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6b1574cce5_2_18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6b1574cce5_2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6b1574cce5_2_24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6b1574cce5_4_16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6b1574cce5_4_1652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6b1574cce5_4_16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6b1574cce5_4_1660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6b1574cce5_4_16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6b1574cce5_4_1669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6b1574cce5_4_16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6b1574cce5_4_1676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8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5" name="Google Shape;41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6b1574cce5_4_16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6b1574cce5_4_1687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2257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5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" name="Google Shape;13;p25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" name="Google Shape;14;p25"/>
          <p:cNvSpPr txBox="1"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600"/>
              <a:buFont typeface="Century Gothic"/>
              <a:buNone/>
              <a:defRPr sz="46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5"/>
          <p:cNvSpPr txBox="1"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25"/>
          <p:cNvSpPr txBox="1">
            <a:spLocks noGrp="1"/>
          </p:cNvSpPr>
          <p:nvPr>
            <p:ph type="dt" idx="10"/>
          </p:nvPr>
        </p:nvSpPr>
        <p:spPr>
          <a:xfrm>
            <a:off x="3276600" y="390525"/>
            <a:ext cx="55046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5"/>
          <p:cNvSpPr txBox="1">
            <a:spLocks noGrp="1"/>
          </p:cNvSpPr>
          <p:nvPr>
            <p:ph type="ftr" idx="11"/>
          </p:nvPr>
        </p:nvSpPr>
        <p:spPr>
          <a:xfrm>
            <a:off x="3218688" y="6356350"/>
            <a:ext cx="47365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5"/>
          <p:cNvSpPr txBox="1">
            <a:spLocks noGrp="1"/>
          </p:cNvSpPr>
          <p:nvPr>
            <p:ph type="sldNum" idx="12"/>
          </p:nvPr>
        </p:nvSpPr>
        <p:spPr>
          <a:xfrm>
            <a:off x="8256494" y="6356350"/>
            <a:ext cx="685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r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r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r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r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r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r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r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r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ntent">
  <p:cSld name="3 Conten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4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4" name="Google Shape;84;p34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4"/>
          <p:cNvSpPr txBox="1">
            <a:spLocks noGrp="1"/>
          </p:cNvSpPr>
          <p:nvPr>
            <p:ph type="body" idx="1"/>
          </p:nvPr>
        </p:nvSpPr>
        <p:spPr>
          <a:xfrm>
            <a:off x="4282440" y="2214562"/>
            <a:ext cx="3566160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6" name="Google Shape;86;p34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4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34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9" name="Google Shape;89;p34"/>
          <p:cNvSpPr txBox="1">
            <a:spLocks noGrp="1"/>
          </p:cNvSpPr>
          <p:nvPr>
            <p:ph type="body" idx="2"/>
          </p:nvPr>
        </p:nvSpPr>
        <p:spPr>
          <a:xfrm>
            <a:off x="4282440" y="4224973"/>
            <a:ext cx="3566160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90" name="Google Shape;90;p34"/>
          <p:cNvSpPr txBox="1">
            <a:spLocks noGrp="1"/>
          </p:cNvSpPr>
          <p:nvPr>
            <p:ph type="body" idx="3"/>
          </p:nvPr>
        </p:nvSpPr>
        <p:spPr>
          <a:xfrm>
            <a:off x="457200" y="2214563"/>
            <a:ext cx="3566160" cy="39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Content">
  <p:cSld name="4 Conten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3" name="Google Shape;93;p35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35"/>
          <p:cNvSpPr txBox="1">
            <a:spLocks noGrp="1"/>
          </p:cNvSpPr>
          <p:nvPr>
            <p:ph type="body" idx="1"/>
          </p:nvPr>
        </p:nvSpPr>
        <p:spPr>
          <a:xfrm>
            <a:off x="4282440" y="2214562"/>
            <a:ext cx="3566160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95" name="Google Shape;95;p35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35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5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" name="Google Shape;98;p35"/>
          <p:cNvSpPr txBox="1">
            <a:spLocks noGrp="1"/>
          </p:cNvSpPr>
          <p:nvPr>
            <p:ph type="body" idx="2"/>
          </p:nvPr>
        </p:nvSpPr>
        <p:spPr>
          <a:xfrm>
            <a:off x="4282440" y="4224973"/>
            <a:ext cx="3566160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99" name="Google Shape;99;p35"/>
          <p:cNvSpPr txBox="1">
            <a:spLocks noGrp="1"/>
          </p:cNvSpPr>
          <p:nvPr>
            <p:ph type="body" idx="3"/>
          </p:nvPr>
        </p:nvSpPr>
        <p:spPr>
          <a:xfrm>
            <a:off x="457200" y="2214562"/>
            <a:ext cx="3566160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100" name="Google Shape;100;p35"/>
          <p:cNvSpPr txBox="1">
            <a:spLocks noGrp="1"/>
          </p:cNvSpPr>
          <p:nvPr>
            <p:ph type="body" idx="4"/>
          </p:nvPr>
        </p:nvSpPr>
        <p:spPr>
          <a:xfrm>
            <a:off x="457200" y="4224973"/>
            <a:ext cx="3566160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6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3" name="Google Shape;103;p36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36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36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36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9" name="Google Shape;109;p37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37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37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8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4" name="Google Shape;114;p38"/>
          <p:cNvSpPr txBox="1"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Century Gothic"/>
              <a:buNone/>
              <a:defRPr sz="28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38"/>
          <p:cNvSpPr txBox="1">
            <a:spLocks noGrp="1"/>
          </p:cNvSpPr>
          <p:nvPr>
            <p:ph type="body" idx="1"/>
          </p:nvPr>
        </p:nvSpPr>
        <p:spPr>
          <a:xfrm>
            <a:off x="4762052" y="990600"/>
            <a:ext cx="3566160" cy="513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16" name="Google Shape;116;p38"/>
          <p:cNvSpPr txBox="1">
            <a:spLocks noGrp="1"/>
          </p:cNvSpPr>
          <p:nvPr>
            <p:ph type="body" idx="2"/>
          </p:nvPr>
        </p:nvSpPr>
        <p:spPr>
          <a:xfrm>
            <a:off x="457199" y="2057400"/>
            <a:ext cx="3566160" cy="365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7" name="Google Shape;117;p38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38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38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9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2" name="Google Shape;122;p39"/>
          <p:cNvSpPr txBox="1"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Century Gothic"/>
              <a:buNone/>
              <a:defRPr sz="28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9"/>
          <p:cNvSpPr txBox="1">
            <a:spLocks noGrp="1"/>
          </p:cNvSpPr>
          <p:nvPr>
            <p:ph type="body" idx="1"/>
          </p:nvPr>
        </p:nvSpPr>
        <p:spPr>
          <a:xfrm>
            <a:off x="457199" y="2057400"/>
            <a:ext cx="3566160" cy="365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24" name="Google Shape;124;p39"/>
          <p:cNvSpPr txBox="1">
            <a:spLocks noGrp="1"/>
          </p:cNvSpPr>
          <p:nvPr>
            <p:ph type="dt" idx="10"/>
          </p:nvPr>
        </p:nvSpPr>
        <p:spPr>
          <a:xfrm>
            <a:off x="161365" y="6124014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9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38637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9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7" name="Google Shape;127;p39"/>
          <p:cNvSpPr>
            <a:spLocks noGrp="1"/>
          </p:cNvSpPr>
          <p:nvPr>
            <p:ph type="pic" idx="2"/>
          </p:nvPr>
        </p:nvSpPr>
        <p:spPr>
          <a:xfrm>
            <a:off x="4760258" y="990600"/>
            <a:ext cx="4096512" cy="5611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above Caption" type="picTx">
  <p:cSld name="PICTURE_WITH_CAPTION_TEXT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40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0" name="Google Shape;130;p40"/>
          <p:cNvSpPr txBox="1"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Century Gothic"/>
              <a:buNone/>
              <a:defRPr sz="28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40"/>
          <p:cNvSpPr>
            <a:spLocks noGrp="1"/>
          </p:cNvSpPr>
          <p:nvPr>
            <p:ph type="pic" idx="2"/>
          </p:nvPr>
        </p:nvSpPr>
        <p:spPr>
          <a:xfrm>
            <a:off x="269874" y="268288"/>
            <a:ext cx="6858000" cy="3639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32" name="Google Shape;132;p40"/>
          <p:cNvSpPr txBox="1">
            <a:spLocks noGrp="1"/>
          </p:cNvSpPr>
          <p:nvPr>
            <p:ph type="body" idx="1"/>
          </p:nvPr>
        </p:nvSpPr>
        <p:spPr>
          <a:xfrm>
            <a:off x="458788" y="4840941"/>
            <a:ext cx="6475412" cy="1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33" name="Google Shape;133;p40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40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40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 with Caption">
  <p:cSld name="4 Pictures with Caption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41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8" name="Google Shape;138;p41"/>
          <p:cNvSpPr txBox="1"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Century Gothic"/>
              <a:buNone/>
              <a:defRPr sz="28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41"/>
          <p:cNvSpPr>
            <a:spLocks noGrp="1"/>
          </p:cNvSpPr>
          <p:nvPr>
            <p:ph type="pic" idx="2"/>
          </p:nvPr>
        </p:nvSpPr>
        <p:spPr>
          <a:xfrm>
            <a:off x="269874" y="268288"/>
            <a:ext cx="3006726" cy="3639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40" name="Google Shape;140;p41"/>
          <p:cNvSpPr txBox="1">
            <a:spLocks noGrp="1"/>
          </p:cNvSpPr>
          <p:nvPr>
            <p:ph type="body" idx="1"/>
          </p:nvPr>
        </p:nvSpPr>
        <p:spPr>
          <a:xfrm>
            <a:off x="458788" y="4840941"/>
            <a:ext cx="6475412" cy="1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41" name="Google Shape;141;p41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41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41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4" name="Google Shape;144;p41"/>
          <p:cNvSpPr>
            <a:spLocks noGrp="1"/>
          </p:cNvSpPr>
          <p:nvPr>
            <p:ph type="pic" idx="3"/>
          </p:nvPr>
        </p:nvSpPr>
        <p:spPr>
          <a:xfrm>
            <a:off x="3352800" y="268288"/>
            <a:ext cx="4701988" cy="1775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45" name="Google Shape;145;p41"/>
          <p:cNvSpPr>
            <a:spLocks noGrp="1"/>
          </p:cNvSpPr>
          <p:nvPr>
            <p:ph type="pic" idx="4"/>
          </p:nvPr>
        </p:nvSpPr>
        <p:spPr>
          <a:xfrm>
            <a:off x="3352800" y="2131935"/>
            <a:ext cx="2304288" cy="1775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46" name="Google Shape;146;p41"/>
          <p:cNvSpPr>
            <a:spLocks noGrp="1"/>
          </p:cNvSpPr>
          <p:nvPr>
            <p:ph type="pic" idx="5"/>
          </p:nvPr>
        </p:nvSpPr>
        <p:spPr>
          <a:xfrm>
            <a:off x="5750500" y="2131935"/>
            <a:ext cx="2304288" cy="1775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2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9" name="Google Shape;149;p42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42"/>
          <p:cNvSpPr txBox="1">
            <a:spLocks noGrp="1"/>
          </p:cNvSpPr>
          <p:nvPr>
            <p:ph type="body" idx="1"/>
          </p:nvPr>
        </p:nvSpPr>
        <p:spPr>
          <a:xfrm rot="5400000">
            <a:off x="1753206" y="913793"/>
            <a:ext cx="3916363" cy="6508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42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42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42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3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6" name="Google Shape;156;p43"/>
          <p:cNvSpPr txBox="1">
            <a:spLocks noGrp="1"/>
          </p:cNvSpPr>
          <p:nvPr>
            <p:ph type="title"/>
          </p:nvPr>
        </p:nvSpPr>
        <p:spPr>
          <a:xfrm rot="5400000">
            <a:off x="5659577" y="2919646"/>
            <a:ext cx="5090739" cy="1322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43"/>
          <p:cNvSpPr txBox="1">
            <a:spLocks noGrp="1"/>
          </p:cNvSpPr>
          <p:nvPr>
            <p:ph type="body" idx="1"/>
          </p:nvPr>
        </p:nvSpPr>
        <p:spPr>
          <a:xfrm rot="5400000">
            <a:off x="912206" y="580419"/>
            <a:ext cx="5109789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43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43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43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" name="Google Shape;21;p26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6"/>
          <p:cNvSpPr txBox="1"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dt" idx="10"/>
          </p:nvPr>
        </p:nvSpPr>
        <p:spPr>
          <a:xfrm>
            <a:off x="7212106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6b1574cce5_4_1486"/>
          <p:cNvSpPr/>
          <p:nvPr/>
        </p:nvSpPr>
        <p:spPr>
          <a:xfrm>
            <a:off x="3186953" y="268288"/>
            <a:ext cx="5669400" cy="3900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9" name="Google Shape;169;g6b1574cce5_4_1486"/>
          <p:cNvSpPr/>
          <p:nvPr/>
        </p:nvSpPr>
        <p:spPr>
          <a:xfrm>
            <a:off x="268940" y="268288"/>
            <a:ext cx="183000" cy="388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0" name="Google Shape;170;g6b1574cce5_4_1486"/>
          <p:cNvSpPr txBox="1">
            <a:spLocks noGrp="1"/>
          </p:cNvSpPr>
          <p:nvPr>
            <p:ph type="ctrTitle"/>
          </p:nvPr>
        </p:nvSpPr>
        <p:spPr>
          <a:xfrm>
            <a:off x="3200400" y="4208929"/>
            <a:ext cx="5459100" cy="10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600"/>
              <a:buFont typeface="Century Gothic"/>
              <a:buNone/>
              <a:defRPr sz="46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g6b1574cce5_4_1486"/>
          <p:cNvSpPr txBox="1">
            <a:spLocks noGrp="1"/>
          </p:cNvSpPr>
          <p:nvPr>
            <p:ph type="subTitle" idx="1"/>
          </p:nvPr>
        </p:nvSpPr>
        <p:spPr>
          <a:xfrm>
            <a:off x="3200400" y="5257800"/>
            <a:ext cx="5459100" cy="6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160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ctr" rtl="0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72" name="Google Shape;172;g6b1574cce5_4_1486"/>
          <p:cNvSpPr txBox="1">
            <a:spLocks noGrp="1"/>
          </p:cNvSpPr>
          <p:nvPr>
            <p:ph type="dt" idx="10"/>
          </p:nvPr>
        </p:nvSpPr>
        <p:spPr>
          <a:xfrm>
            <a:off x="3276600" y="390525"/>
            <a:ext cx="5504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g6b1574cce5_4_1486"/>
          <p:cNvSpPr txBox="1">
            <a:spLocks noGrp="1"/>
          </p:cNvSpPr>
          <p:nvPr>
            <p:ph type="ftr" idx="11"/>
          </p:nvPr>
        </p:nvSpPr>
        <p:spPr>
          <a:xfrm>
            <a:off x="3218688" y="6356350"/>
            <a:ext cx="4736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g6b1574cce5_4_1486"/>
          <p:cNvSpPr txBox="1">
            <a:spLocks noGrp="1"/>
          </p:cNvSpPr>
          <p:nvPr>
            <p:ph type="sldNum" idx="12"/>
          </p:nvPr>
        </p:nvSpPr>
        <p:spPr>
          <a:xfrm>
            <a:off x="8256494" y="6356350"/>
            <a:ext cx="685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6b1574cce5_4_1494"/>
          <p:cNvSpPr/>
          <p:nvPr/>
        </p:nvSpPr>
        <p:spPr>
          <a:xfrm>
            <a:off x="7212106" y="268288"/>
            <a:ext cx="1645800" cy="164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7" name="Google Shape;177;g6b1574cce5_4_1494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g6b1574cce5_4_1494"/>
          <p:cNvSpPr txBox="1">
            <a:spLocks noGrp="1"/>
          </p:cNvSpPr>
          <p:nvPr>
            <p:ph type="body" idx="1"/>
          </p:nvPr>
        </p:nvSpPr>
        <p:spPr>
          <a:xfrm>
            <a:off x="457199" y="2209800"/>
            <a:ext cx="6508500" cy="39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g6b1574cce5_4_1494"/>
          <p:cNvSpPr txBox="1">
            <a:spLocks noGrp="1"/>
          </p:cNvSpPr>
          <p:nvPr>
            <p:ph type="dt" idx="10"/>
          </p:nvPr>
        </p:nvSpPr>
        <p:spPr>
          <a:xfrm>
            <a:off x="7212106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g6b1574cce5_4_1494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g6b1574cce5_4_1494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with Picture">
  <p:cSld name="Title Slide with Picture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6b1574cce5_4_1501"/>
          <p:cNvSpPr/>
          <p:nvPr/>
        </p:nvSpPr>
        <p:spPr>
          <a:xfrm>
            <a:off x="3186953" y="268288"/>
            <a:ext cx="5669400" cy="256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4" name="Google Shape;184;g6b1574cce5_4_1501"/>
          <p:cNvSpPr txBox="1">
            <a:spLocks noGrp="1"/>
          </p:cNvSpPr>
          <p:nvPr>
            <p:ph type="ctrTitle"/>
          </p:nvPr>
        </p:nvSpPr>
        <p:spPr>
          <a:xfrm>
            <a:off x="3200399" y="4171950"/>
            <a:ext cx="5457900" cy="10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600"/>
              <a:buFont typeface="Century Gothic"/>
              <a:buNone/>
              <a:defRPr sz="4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g6b1574cce5_4_1501"/>
          <p:cNvSpPr txBox="1">
            <a:spLocks noGrp="1"/>
          </p:cNvSpPr>
          <p:nvPr>
            <p:ph type="subTitle" idx="1"/>
          </p:nvPr>
        </p:nvSpPr>
        <p:spPr>
          <a:xfrm>
            <a:off x="3200401" y="5257799"/>
            <a:ext cx="5457900" cy="6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6" name="Google Shape;186;g6b1574cce5_4_1501"/>
          <p:cNvSpPr txBox="1">
            <a:spLocks noGrp="1"/>
          </p:cNvSpPr>
          <p:nvPr>
            <p:ph type="dt" idx="10"/>
          </p:nvPr>
        </p:nvSpPr>
        <p:spPr>
          <a:xfrm>
            <a:off x="3276600" y="389965"/>
            <a:ext cx="5499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g6b1574cce5_4_1501"/>
          <p:cNvSpPr txBox="1">
            <a:spLocks noGrp="1"/>
          </p:cNvSpPr>
          <p:nvPr>
            <p:ph type="ftr" idx="11"/>
          </p:nvPr>
        </p:nvSpPr>
        <p:spPr>
          <a:xfrm>
            <a:off x="3213847" y="6356350"/>
            <a:ext cx="4734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g6b1574cce5_4_1501"/>
          <p:cNvSpPr txBox="1">
            <a:spLocks noGrp="1"/>
          </p:cNvSpPr>
          <p:nvPr>
            <p:ph type="sldNum" idx="12"/>
          </p:nvPr>
        </p:nvSpPr>
        <p:spPr>
          <a:xfrm>
            <a:off x="8265459" y="6356350"/>
            <a:ext cx="685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r" rtl="0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r" rtl="0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r" rtl="0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r" rtl="0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r" rtl="0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r" rtl="0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r" rtl="0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r" rtl="0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9" name="Google Shape;189;g6b1574cce5_4_1501"/>
          <p:cNvSpPr>
            <a:spLocks noGrp="1"/>
          </p:cNvSpPr>
          <p:nvPr>
            <p:ph type="pic" idx="2"/>
          </p:nvPr>
        </p:nvSpPr>
        <p:spPr>
          <a:xfrm>
            <a:off x="3200400" y="2877671"/>
            <a:ext cx="5646900" cy="12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90" name="Google Shape;190;g6b1574cce5_4_1501"/>
          <p:cNvSpPr/>
          <p:nvPr/>
        </p:nvSpPr>
        <p:spPr>
          <a:xfrm>
            <a:off x="268940" y="268288"/>
            <a:ext cx="183000" cy="388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, and Picture">
  <p:cSld name="Title, Content, and Picture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6b1574cce5_4_1510"/>
          <p:cNvSpPr/>
          <p:nvPr/>
        </p:nvSpPr>
        <p:spPr>
          <a:xfrm>
            <a:off x="269875" y="268288"/>
            <a:ext cx="1645800" cy="164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3" name="Google Shape;193;g6b1574cce5_4_1510"/>
          <p:cNvSpPr txBox="1">
            <a:spLocks noGrp="1"/>
          </p:cNvSpPr>
          <p:nvPr>
            <p:ph type="title"/>
          </p:nvPr>
        </p:nvSpPr>
        <p:spPr>
          <a:xfrm>
            <a:off x="2178423" y="914400"/>
            <a:ext cx="650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g6b1574cce5_4_1510"/>
          <p:cNvSpPr txBox="1">
            <a:spLocks noGrp="1"/>
          </p:cNvSpPr>
          <p:nvPr>
            <p:ph type="body" idx="1"/>
          </p:nvPr>
        </p:nvSpPr>
        <p:spPr>
          <a:xfrm>
            <a:off x="2178423" y="2209800"/>
            <a:ext cx="6508500" cy="39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g6b1574cce5_4_1510"/>
          <p:cNvSpPr txBox="1">
            <a:spLocks noGrp="1"/>
          </p:cNvSpPr>
          <p:nvPr>
            <p:ph type="dt" idx="10"/>
          </p:nvPr>
        </p:nvSpPr>
        <p:spPr>
          <a:xfrm>
            <a:off x="7212106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g6b1574cce5_4_1510"/>
          <p:cNvSpPr txBox="1">
            <a:spLocks noGrp="1"/>
          </p:cNvSpPr>
          <p:nvPr>
            <p:ph type="ftr" idx="11"/>
          </p:nvPr>
        </p:nvSpPr>
        <p:spPr>
          <a:xfrm>
            <a:off x="2178423" y="6356350"/>
            <a:ext cx="4926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g6b1574cce5_4_1510"/>
          <p:cNvSpPr txBox="1">
            <a:spLocks noGrp="1"/>
          </p:cNvSpPr>
          <p:nvPr>
            <p:ph type="sldNum" idx="12"/>
          </p:nvPr>
        </p:nvSpPr>
        <p:spPr>
          <a:xfrm>
            <a:off x="3316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8" name="Google Shape;198;g6b1574cce5_4_1510"/>
          <p:cNvSpPr>
            <a:spLocks noGrp="1"/>
          </p:cNvSpPr>
          <p:nvPr>
            <p:ph type="pic" idx="2"/>
          </p:nvPr>
        </p:nvSpPr>
        <p:spPr>
          <a:xfrm>
            <a:off x="269875" y="1976718"/>
            <a:ext cx="1645800" cy="46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6b1574cce5_4_1518"/>
          <p:cNvSpPr/>
          <p:nvPr/>
        </p:nvSpPr>
        <p:spPr>
          <a:xfrm>
            <a:off x="7758952" y="268288"/>
            <a:ext cx="1099200" cy="6350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1" name="Google Shape;201;g6b1574cce5_4_1518"/>
          <p:cNvSpPr txBox="1">
            <a:spLocks noGrp="1"/>
          </p:cNvSpPr>
          <p:nvPr>
            <p:ph type="title"/>
          </p:nvPr>
        </p:nvSpPr>
        <p:spPr>
          <a:xfrm>
            <a:off x="2209801" y="3429000"/>
            <a:ext cx="4966500" cy="13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600"/>
              <a:buFont typeface="Century Gothic"/>
              <a:buNone/>
              <a:defRPr sz="4600" b="0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g6b1574cce5_4_1518"/>
          <p:cNvSpPr txBox="1">
            <a:spLocks noGrp="1"/>
          </p:cNvSpPr>
          <p:nvPr>
            <p:ph type="body" idx="1"/>
          </p:nvPr>
        </p:nvSpPr>
        <p:spPr>
          <a:xfrm>
            <a:off x="2209801" y="4824414"/>
            <a:ext cx="49665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 rtl="0">
              <a:spcBef>
                <a:spcPts val="18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2"/>
                </a:solidFill>
              </a:defRPr>
            </a:lvl1pPr>
            <a:lvl2pPr marL="9144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6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3" name="Google Shape;203;g6b1574cce5_4_1518"/>
          <p:cNvSpPr txBox="1">
            <a:spLocks noGrp="1"/>
          </p:cNvSpPr>
          <p:nvPr>
            <p:ph type="dt" idx="10"/>
          </p:nvPr>
        </p:nvSpPr>
        <p:spPr>
          <a:xfrm>
            <a:off x="5562600" y="6356350"/>
            <a:ext cx="1622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g6b1574cce5_4_1518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53115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g6b1574cce5_4_1518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with Picture">
  <p:cSld name="Section with Picture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6b1574cce5_4_1525"/>
          <p:cNvSpPr/>
          <p:nvPr/>
        </p:nvSpPr>
        <p:spPr>
          <a:xfrm>
            <a:off x="269875" y="4773706"/>
            <a:ext cx="2971800" cy="184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8" name="Google Shape;208;g6b1574cce5_4_1525"/>
          <p:cNvSpPr txBox="1">
            <a:spLocks noGrp="1"/>
          </p:cNvSpPr>
          <p:nvPr>
            <p:ph type="title"/>
          </p:nvPr>
        </p:nvSpPr>
        <p:spPr>
          <a:xfrm>
            <a:off x="3720354" y="3429001"/>
            <a:ext cx="4966500" cy="13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600"/>
              <a:buFont typeface="Century Gothic"/>
              <a:buNone/>
              <a:defRPr sz="4600" b="0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g6b1574cce5_4_1525"/>
          <p:cNvSpPr txBox="1">
            <a:spLocks noGrp="1"/>
          </p:cNvSpPr>
          <p:nvPr>
            <p:ph type="body" idx="1"/>
          </p:nvPr>
        </p:nvSpPr>
        <p:spPr>
          <a:xfrm>
            <a:off x="3720354" y="4824414"/>
            <a:ext cx="49665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 rtl="0">
              <a:spcBef>
                <a:spcPts val="18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2"/>
                </a:solidFill>
              </a:defRPr>
            </a:lvl1pPr>
            <a:lvl2pPr marL="9144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6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10" name="Google Shape;210;g6b1574cce5_4_1525"/>
          <p:cNvSpPr txBox="1">
            <a:spLocks noGrp="1"/>
          </p:cNvSpPr>
          <p:nvPr>
            <p:ph type="sldNum" idx="12"/>
          </p:nvPr>
        </p:nvSpPr>
        <p:spPr>
          <a:xfrm>
            <a:off x="351212" y="6104965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1" name="Google Shape;211;g6b1574cce5_4_1525"/>
          <p:cNvSpPr>
            <a:spLocks noGrp="1"/>
          </p:cNvSpPr>
          <p:nvPr>
            <p:ph type="pic" idx="2"/>
          </p:nvPr>
        </p:nvSpPr>
        <p:spPr>
          <a:xfrm>
            <a:off x="269874" y="268288"/>
            <a:ext cx="2971800" cy="44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6b1574cce5_4_1531"/>
          <p:cNvSpPr/>
          <p:nvPr/>
        </p:nvSpPr>
        <p:spPr>
          <a:xfrm>
            <a:off x="8148918" y="268288"/>
            <a:ext cx="718200" cy="164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4" name="Google Shape;214;g6b1574cce5_4_1531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7391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g6b1574cce5_4_1531"/>
          <p:cNvSpPr txBox="1">
            <a:spLocks noGrp="1"/>
          </p:cNvSpPr>
          <p:nvPr>
            <p:ph type="body" idx="1"/>
          </p:nvPr>
        </p:nvSpPr>
        <p:spPr>
          <a:xfrm>
            <a:off x="457200" y="2214563"/>
            <a:ext cx="3566100" cy="39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16" name="Google Shape;216;g6b1574cce5_4_1531"/>
          <p:cNvSpPr txBox="1">
            <a:spLocks noGrp="1"/>
          </p:cNvSpPr>
          <p:nvPr>
            <p:ph type="body" idx="2"/>
          </p:nvPr>
        </p:nvSpPr>
        <p:spPr>
          <a:xfrm>
            <a:off x="4282440" y="2214563"/>
            <a:ext cx="3566100" cy="39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17" name="Google Shape;217;g6b1574cce5_4_1531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g6b1574cce5_4_1531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g6b1574cce5_4_1531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6b1574cce5_4_1539"/>
          <p:cNvSpPr/>
          <p:nvPr/>
        </p:nvSpPr>
        <p:spPr>
          <a:xfrm>
            <a:off x="8148918" y="268288"/>
            <a:ext cx="718200" cy="164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2" name="Google Shape;222;g6b1574cce5_4_1539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7388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g6b1574cce5_4_1539"/>
          <p:cNvSpPr txBox="1">
            <a:spLocks noGrp="1"/>
          </p:cNvSpPr>
          <p:nvPr>
            <p:ph type="body" idx="1"/>
          </p:nvPr>
        </p:nvSpPr>
        <p:spPr>
          <a:xfrm>
            <a:off x="457200" y="2054132"/>
            <a:ext cx="35661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accent1"/>
                </a:solidFill>
              </a:defRPr>
            </a:lvl1pPr>
            <a:lvl2pPr marL="914400" lvl="1" indent="-228600" algn="l" rtl="0">
              <a:spcBef>
                <a:spcPts val="6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 rtl="0">
              <a:spcBef>
                <a:spcPts val="6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 rtl="0">
              <a:spcBef>
                <a:spcPts val="6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 rtl="0">
              <a:spcBef>
                <a:spcPts val="6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24" name="Google Shape;224;g6b1574cce5_4_1539"/>
          <p:cNvSpPr txBox="1">
            <a:spLocks noGrp="1"/>
          </p:cNvSpPr>
          <p:nvPr>
            <p:ph type="body" idx="2"/>
          </p:nvPr>
        </p:nvSpPr>
        <p:spPr>
          <a:xfrm>
            <a:off x="457200" y="2689411"/>
            <a:ext cx="3566100" cy="34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225" name="Google Shape;225;g6b1574cce5_4_1539"/>
          <p:cNvSpPr txBox="1">
            <a:spLocks noGrp="1"/>
          </p:cNvSpPr>
          <p:nvPr>
            <p:ph type="body" idx="3"/>
          </p:nvPr>
        </p:nvSpPr>
        <p:spPr>
          <a:xfrm>
            <a:off x="4279391" y="2054132"/>
            <a:ext cx="35661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accent1"/>
                </a:solidFill>
              </a:defRPr>
            </a:lvl1pPr>
            <a:lvl2pPr marL="914400" lvl="1" indent="-228600" algn="l" rtl="0">
              <a:spcBef>
                <a:spcPts val="6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 rtl="0">
              <a:spcBef>
                <a:spcPts val="6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 rtl="0">
              <a:spcBef>
                <a:spcPts val="6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 rtl="0">
              <a:spcBef>
                <a:spcPts val="6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26" name="Google Shape;226;g6b1574cce5_4_1539"/>
          <p:cNvSpPr txBox="1">
            <a:spLocks noGrp="1"/>
          </p:cNvSpPr>
          <p:nvPr>
            <p:ph type="body" idx="4"/>
          </p:nvPr>
        </p:nvSpPr>
        <p:spPr>
          <a:xfrm>
            <a:off x="4279391" y="2689411"/>
            <a:ext cx="3566100" cy="34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227" name="Google Shape;227;g6b1574cce5_4_1539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g6b1574cce5_4_1539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g6b1574cce5_4_1539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ntent, Top and Bottom">
  <p:cSld name="2 Content, Top and Bottom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6b1574cce5_4_1549"/>
          <p:cNvSpPr/>
          <p:nvPr/>
        </p:nvSpPr>
        <p:spPr>
          <a:xfrm>
            <a:off x="8148918" y="268288"/>
            <a:ext cx="718200" cy="164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2" name="Google Shape;232;g6b1574cce5_4_1549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7391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g6b1574cce5_4_1549"/>
          <p:cNvSpPr txBox="1">
            <a:spLocks noGrp="1"/>
          </p:cNvSpPr>
          <p:nvPr>
            <p:ph type="body" idx="1"/>
          </p:nvPr>
        </p:nvSpPr>
        <p:spPr>
          <a:xfrm>
            <a:off x="457199" y="2214562"/>
            <a:ext cx="7396200" cy="19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34" name="Google Shape;234;g6b1574cce5_4_1549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g6b1574cce5_4_1549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g6b1574cce5_4_1549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7" name="Google Shape;237;g6b1574cce5_4_1549"/>
          <p:cNvSpPr txBox="1">
            <a:spLocks noGrp="1"/>
          </p:cNvSpPr>
          <p:nvPr>
            <p:ph type="body" idx="2"/>
          </p:nvPr>
        </p:nvSpPr>
        <p:spPr>
          <a:xfrm>
            <a:off x="457199" y="4224973"/>
            <a:ext cx="7396200" cy="19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ntent">
  <p:cSld name="3 Content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6b1574cce5_4_1557"/>
          <p:cNvSpPr/>
          <p:nvPr/>
        </p:nvSpPr>
        <p:spPr>
          <a:xfrm>
            <a:off x="8148918" y="268288"/>
            <a:ext cx="718200" cy="164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0" name="Google Shape;240;g6b1574cce5_4_1557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7391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g6b1574cce5_4_1557"/>
          <p:cNvSpPr txBox="1">
            <a:spLocks noGrp="1"/>
          </p:cNvSpPr>
          <p:nvPr>
            <p:ph type="body" idx="1"/>
          </p:nvPr>
        </p:nvSpPr>
        <p:spPr>
          <a:xfrm>
            <a:off x="4282440" y="2214562"/>
            <a:ext cx="3566100" cy="19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42" name="Google Shape;242;g6b1574cce5_4_1557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g6b1574cce5_4_1557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g6b1574cce5_4_1557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5" name="Google Shape;245;g6b1574cce5_4_1557"/>
          <p:cNvSpPr txBox="1">
            <a:spLocks noGrp="1"/>
          </p:cNvSpPr>
          <p:nvPr>
            <p:ph type="body" idx="2"/>
          </p:nvPr>
        </p:nvSpPr>
        <p:spPr>
          <a:xfrm>
            <a:off x="4282440" y="4224973"/>
            <a:ext cx="3566100" cy="19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46" name="Google Shape;246;g6b1574cce5_4_1557"/>
          <p:cNvSpPr txBox="1">
            <a:spLocks noGrp="1"/>
          </p:cNvSpPr>
          <p:nvPr>
            <p:ph type="body" idx="3"/>
          </p:nvPr>
        </p:nvSpPr>
        <p:spPr>
          <a:xfrm>
            <a:off x="457200" y="2214563"/>
            <a:ext cx="3566100" cy="39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with Picture">
  <p:cSld name="Title Slide with Pictur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7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" name="Google Shape;28;p27"/>
          <p:cNvSpPr txBox="1"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600"/>
              <a:buFont typeface="Century Gothic"/>
              <a:buNone/>
              <a:defRPr sz="4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7"/>
          <p:cNvSpPr txBox="1"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7"/>
          <p:cNvSpPr txBox="1">
            <a:spLocks noGrp="1"/>
          </p:cNvSpPr>
          <p:nvPr>
            <p:ph type="dt" idx="10"/>
          </p:nvPr>
        </p:nvSpPr>
        <p:spPr>
          <a:xfrm>
            <a:off x="3276600" y="389965"/>
            <a:ext cx="54998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7"/>
          <p:cNvSpPr txBox="1">
            <a:spLocks noGrp="1"/>
          </p:cNvSpPr>
          <p:nvPr>
            <p:ph type="ftr" idx="11"/>
          </p:nvPr>
        </p:nvSpPr>
        <p:spPr>
          <a:xfrm>
            <a:off x="3213847" y="6356350"/>
            <a:ext cx="47341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7"/>
          <p:cNvSpPr txBox="1">
            <a:spLocks noGrp="1"/>
          </p:cNvSpPr>
          <p:nvPr>
            <p:ph type="sldNum" idx="12"/>
          </p:nvPr>
        </p:nvSpPr>
        <p:spPr>
          <a:xfrm>
            <a:off x="8265459" y="6356350"/>
            <a:ext cx="685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r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r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r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r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r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r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r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r">
              <a:spcBef>
                <a:spcPts val="0"/>
              </a:spcBef>
              <a:buNone/>
              <a:defRPr sz="1100" b="1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" name="Google Shape;33;p27"/>
          <p:cNvSpPr>
            <a:spLocks noGrp="1"/>
          </p:cNvSpPr>
          <p:nvPr>
            <p:ph type="pic" idx="2"/>
          </p:nvPr>
        </p:nvSpPr>
        <p:spPr>
          <a:xfrm>
            <a:off x="3200400" y="2877671"/>
            <a:ext cx="5646867" cy="128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4" name="Google Shape;34;p2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Content">
  <p:cSld name="4 Content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6b1574cce5_4_1566"/>
          <p:cNvSpPr/>
          <p:nvPr/>
        </p:nvSpPr>
        <p:spPr>
          <a:xfrm>
            <a:off x="8148918" y="268288"/>
            <a:ext cx="718200" cy="164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9" name="Google Shape;249;g6b1574cce5_4_1566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7391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g6b1574cce5_4_1566"/>
          <p:cNvSpPr txBox="1">
            <a:spLocks noGrp="1"/>
          </p:cNvSpPr>
          <p:nvPr>
            <p:ph type="body" idx="1"/>
          </p:nvPr>
        </p:nvSpPr>
        <p:spPr>
          <a:xfrm>
            <a:off x="4282440" y="2214562"/>
            <a:ext cx="3566100" cy="19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51" name="Google Shape;251;g6b1574cce5_4_1566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g6b1574cce5_4_1566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g6b1574cce5_4_1566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4" name="Google Shape;254;g6b1574cce5_4_1566"/>
          <p:cNvSpPr txBox="1">
            <a:spLocks noGrp="1"/>
          </p:cNvSpPr>
          <p:nvPr>
            <p:ph type="body" idx="2"/>
          </p:nvPr>
        </p:nvSpPr>
        <p:spPr>
          <a:xfrm>
            <a:off x="4282440" y="4224973"/>
            <a:ext cx="3566100" cy="19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55" name="Google Shape;255;g6b1574cce5_4_1566"/>
          <p:cNvSpPr txBox="1">
            <a:spLocks noGrp="1"/>
          </p:cNvSpPr>
          <p:nvPr>
            <p:ph type="body" idx="3"/>
          </p:nvPr>
        </p:nvSpPr>
        <p:spPr>
          <a:xfrm>
            <a:off x="457200" y="2214562"/>
            <a:ext cx="3566100" cy="19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56" name="Google Shape;256;g6b1574cce5_4_1566"/>
          <p:cNvSpPr txBox="1">
            <a:spLocks noGrp="1"/>
          </p:cNvSpPr>
          <p:nvPr>
            <p:ph type="body" idx="4"/>
          </p:nvPr>
        </p:nvSpPr>
        <p:spPr>
          <a:xfrm>
            <a:off x="457200" y="4224973"/>
            <a:ext cx="3566100" cy="19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6b1574cce5_4_1576"/>
          <p:cNvSpPr/>
          <p:nvPr/>
        </p:nvSpPr>
        <p:spPr>
          <a:xfrm>
            <a:off x="8148918" y="268288"/>
            <a:ext cx="718200" cy="164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9" name="Google Shape;259;g6b1574cce5_4_1576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g6b1574cce5_4_1576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g6b1574cce5_4_1576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g6b1574cce5_4_1576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6b1574cce5_4_1582"/>
          <p:cNvSpPr/>
          <p:nvPr/>
        </p:nvSpPr>
        <p:spPr>
          <a:xfrm>
            <a:off x="8148918" y="268288"/>
            <a:ext cx="718200" cy="56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5" name="Google Shape;265;g6b1574cce5_4_1582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g6b1574cce5_4_1582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g6b1574cce5_4_1582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6b1574cce5_4_1587"/>
          <p:cNvSpPr/>
          <p:nvPr/>
        </p:nvSpPr>
        <p:spPr>
          <a:xfrm>
            <a:off x="8148918" y="268288"/>
            <a:ext cx="718200" cy="56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0" name="Google Shape;270;g6b1574cce5_4_1587"/>
          <p:cNvSpPr txBox="1">
            <a:spLocks noGrp="1"/>
          </p:cNvSpPr>
          <p:nvPr>
            <p:ph type="title"/>
          </p:nvPr>
        </p:nvSpPr>
        <p:spPr>
          <a:xfrm>
            <a:off x="457199" y="995082"/>
            <a:ext cx="3566100" cy="103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Century Gothic"/>
              <a:buNone/>
              <a:defRPr sz="28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g6b1574cce5_4_1587"/>
          <p:cNvSpPr txBox="1">
            <a:spLocks noGrp="1"/>
          </p:cNvSpPr>
          <p:nvPr>
            <p:ph type="body" idx="1"/>
          </p:nvPr>
        </p:nvSpPr>
        <p:spPr>
          <a:xfrm>
            <a:off x="4762052" y="990600"/>
            <a:ext cx="3566100" cy="513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72" name="Google Shape;272;g6b1574cce5_4_1587"/>
          <p:cNvSpPr txBox="1">
            <a:spLocks noGrp="1"/>
          </p:cNvSpPr>
          <p:nvPr>
            <p:ph type="body" idx="2"/>
          </p:nvPr>
        </p:nvSpPr>
        <p:spPr>
          <a:xfrm>
            <a:off x="457199" y="2057400"/>
            <a:ext cx="35661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 rtl="0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 rtl="0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 rtl="0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 rtl="0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73" name="Google Shape;273;g6b1574cce5_4_1587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g6b1574cce5_4_1587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g6b1574cce5_4_1587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6b1574cce5_4_1595"/>
          <p:cNvSpPr/>
          <p:nvPr/>
        </p:nvSpPr>
        <p:spPr>
          <a:xfrm>
            <a:off x="4746811" y="268288"/>
            <a:ext cx="4114800" cy="56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8" name="Google Shape;278;g6b1574cce5_4_1595"/>
          <p:cNvSpPr txBox="1">
            <a:spLocks noGrp="1"/>
          </p:cNvSpPr>
          <p:nvPr>
            <p:ph type="title"/>
          </p:nvPr>
        </p:nvSpPr>
        <p:spPr>
          <a:xfrm>
            <a:off x="457199" y="995082"/>
            <a:ext cx="3566100" cy="103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Century Gothic"/>
              <a:buNone/>
              <a:defRPr sz="28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9" name="Google Shape;279;g6b1574cce5_4_1595"/>
          <p:cNvSpPr txBox="1">
            <a:spLocks noGrp="1"/>
          </p:cNvSpPr>
          <p:nvPr>
            <p:ph type="body" idx="1"/>
          </p:nvPr>
        </p:nvSpPr>
        <p:spPr>
          <a:xfrm>
            <a:off x="457199" y="2057400"/>
            <a:ext cx="35661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 rtl="0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 rtl="0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 rtl="0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 rtl="0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80" name="Google Shape;280;g6b1574cce5_4_1595"/>
          <p:cNvSpPr txBox="1">
            <a:spLocks noGrp="1"/>
          </p:cNvSpPr>
          <p:nvPr>
            <p:ph type="dt" idx="10"/>
          </p:nvPr>
        </p:nvSpPr>
        <p:spPr>
          <a:xfrm>
            <a:off x="161365" y="6124014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1" name="Google Shape;281;g6b1574cce5_4_1595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3863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2" name="Google Shape;282;g6b1574cce5_4_1595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3" name="Google Shape;283;g6b1574cce5_4_1595"/>
          <p:cNvSpPr>
            <a:spLocks noGrp="1"/>
          </p:cNvSpPr>
          <p:nvPr>
            <p:ph type="pic" idx="2"/>
          </p:nvPr>
        </p:nvSpPr>
        <p:spPr>
          <a:xfrm>
            <a:off x="4760258" y="990600"/>
            <a:ext cx="4096500" cy="56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above Caption" type="picTx">
  <p:cSld name="PICTURE_WITH_CAPTION_TEXT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6b1574cce5_4_1603"/>
          <p:cNvSpPr/>
          <p:nvPr/>
        </p:nvSpPr>
        <p:spPr>
          <a:xfrm>
            <a:off x="7216775" y="268288"/>
            <a:ext cx="1639500" cy="3639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6" name="Google Shape;286;g6b1574cce5_4_1603"/>
          <p:cNvSpPr txBox="1">
            <a:spLocks noGrp="1"/>
          </p:cNvSpPr>
          <p:nvPr>
            <p:ph type="title"/>
          </p:nvPr>
        </p:nvSpPr>
        <p:spPr>
          <a:xfrm>
            <a:off x="458788" y="4267200"/>
            <a:ext cx="64770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Century Gothic"/>
              <a:buNone/>
              <a:defRPr sz="28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7" name="Google Shape;287;g6b1574cce5_4_1603"/>
          <p:cNvSpPr>
            <a:spLocks noGrp="1"/>
          </p:cNvSpPr>
          <p:nvPr>
            <p:ph type="pic" idx="2"/>
          </p:nvPr>
        </p:nvSpPr>
        <p:spPr>
          <a:xfrm>
            <a:off x="269874" y="268288"/>
            <a:ext cx="6858000" cy="36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88" name="Google Shape;288;g6b1574cce5_4_1603"/>
          <p:cNvSpPr txBox="1">
            <a:spLocks noGrp="1"/>
          </p:cNvSpPr>
          <p:nvPr>
            <p:ph type="body" idx="1"/>
          </p:nvPr>
        </p:nvSpPr>
        <p:spPr>
          <a:xfrm>
            <a:off x="458788" y="4840941"/>
            <a:ext cx="6475500" cy="13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 rtl="0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 rtl="0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 rtl="0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 rtl="0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89" name="Google Shape;289;g6b1574cce5_4_1603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g6b1574cce5_4_1603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1" name="Google Shape;291;g6b1574cce5_4_1603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 with Caption">
  <p:cSld name="4 Pictures with Caption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6b1574cce5_4_1611"/>
          <p:cNvSpPr/>
          <p:nvPr/>
        </p:nvSpPr>
        <p:spPr>
          <a:xfrm>
            <a:off x="8135471" y="268288"/>
            <a:ext cx="720900" cy="3639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4" name="Google Shape;294;g6b1574cce5_4_1611"/>
          <p:cNvSpPr txBox="1">
            <a:spLocks noGrp="1"/>
          </p:cNvSpPr>
          <p:nvPr>
            <p:ph type="title"/>
          </p:nvPr>
        </p:nvSpPr>
        <p:spPr>
          <a:xfrm>
            <a:off x="458788" y="4267200"/>
            <a:ext cx="64770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Century Gothic"/>
              <a:buNone/>
              <a:defRPr sz="28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5" name="Google Shape;295;g6b1574cce5_4_1611"/>
          <p:cNvSpPr>
            <a:spLocks noGrp="1"/>
          </p:cNvSpPr>
          <p:nvPr>
            <p:ph type="pic" idx="2"/>
          </p:nvPr>
        </p:nvSpPr>
        <p:spPr>
          <a:xfrm>
            <a:off x="269874" y="268288"/>
            <a:ext cx="3006600" cy="36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96" name="Google Shape;296;g6b1574cce5_4_1611"/>
          <p:cNvSpPr txBox="1">
            <a:spLocks noGrp="1"/>
          </p:cNvSpPr>
          <p:nvPr>
            <p:ph type="body" idx="1"/>
          </p:nvPr>
        </p:nvSpPr>
        <p:spPr>
          <a:xfrm>
            <a:off x="458788" y="4840941"/>
            <a:ext cx="6475500" cy="13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 rtl="0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 rtl="0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 rtl="0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 rtl="0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97" name="Google Shape;297;g6b1574cce5_4_1611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8" name="Google Shape;298;g6b1574cce5_4_1611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9" name="Google Shape;299;g6b1574cce5_4_1611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0" name="Google Shape;300;g6b1574cce5_4_1611"/>
          <p:cNvSpPr>
            <a:spLocks noGrp="1"/>
          </p:cNvSpPr>
          <p:nvPr>
            <p:ph type="pic" idx="3"/>
          </p:nvPr>
        </p:nvSpPr>
        <p:spPr>
          <a:xfrm>
            <a:off x="3352800" y="268288"/>
            <a:ext cx="4701900" cy="17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01" name="Google Shape;301;g6b1574cce5_4_1611"/>
          <p:cNvSpPr>
            <a:spLocks noGrp="1"/>
          </p:cNvSpPr>
          <p:nvPr>
            <p:ph type="pic" idx="4"/>
          </p:nvPr>
        </p:nvSpPr>
        <p:spPr>
          <a:xfrm>
            <a:off x="3352800" y="2131935"/>
            <a:ext cx="2304300" cy="17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02" name="Google Shape;302;g6b1574cce5_4_1611"/>
          <p:cNvSpPr>
            <a:spLocks noGrp="1"/>
          </p:cNvSpPr>
          <p:nvPr>
            <p:ph type="pic" idx="5"/>
          </p:nvPr>
        </p:nvSpPr>
        <p:spPr>
          <a:xfrm>
            <a:off x="5750500" y="2131935"/>
            <a:ext cx="2304300" cy="17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6b1574cce5_4_1622"/>
          <p:cNvSpPr/>
          <p:nvPr/>
        </p:nvSpPr>
        <p:spPr>
          <a:xfrm>
            <a:off x="7212106" y="268288"/>
            <a:ext cx="1645800" cy="164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5" name="Google Shape;305;g6b1574cce5_4_1622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6" name="Google Shape;306;g6b1574cce5_4_1622"/>
          <p:cNvSpPr txBox="1">
            <a:spLocks noGrp="1"/>
          </p:cNvSpPr>
          <p:nvPr>
            <p:ph type="body" idx="1"/>
          </p:nvPr>
        </p:nvSpPr>
        <p:spPr>
          <a:xfrm rot="5400000">
            <a:off x="1753076" y="913800"/>
            <a:ext cx="3916500" cy="65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7" name="Google Shape;307;g6b1574cce5_4_1622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g6b1574cce5_4_1622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g6b1574cce5_4_1622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6b1574cce5_4_1629"/>
          <p:cNvSpPr/>
          <p:nvPr/>
        </p:nvSpPr>
        <p:spPr>
          <a:xfrm>
            <a:off x="8148918" y="268288"/>
            <a:ext cx="718200" cy="56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2" name="Google Shape;312;g6b1574cce5_4_1629"/>
          <p:cNvSpPr txBox="1">
            <a:spLocks noGrp="1"/>
          </p:cNvSpPr>
          <p:nvPr>
            <p:ph type="title"/>
          </p:nvPr>
        </p:nvSpPr>
        <p:spPr>
          <a:xfrm rot="5400000">
            <a:off x="5659544" y="2919574"/>
            <a:ext cx="5090700" cy="13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" name="Google Shape;313;g6b1574cce5_4_1629"/>
          <p:cNvSpPr txBox="1">
            <a:spLocks noGrp="1"/>
          </p:cNvSpPr>
          <p:nvPr>
            <p:ph type="body" idx="1"/>
          </p:nvPr>
        </p:nvSpPr>
        <p:spPr>
          <a:xfrm rot="5400000">
            <a:off x="912150" y="580474"/>
            <a:ext cx="51099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  <a:defRPr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4" name="Google Shape;314;g6b1574cce5_4_1629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g6b1574cce5_4_1629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6" name="Google Shape;316;g6b1574cce5_4_1629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, and Picture">
  <p:cSld name="Title, Content, and Pictur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8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" name="Google Shape;37;p28"/>
          <p:cNvSpPr txBox="1"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8"/>
          <p:cNvSpPr txBox="1">
            <a:spLocks noGrp="1"/>
          </p:cNvSpPr>
          <p:nvPr>
            <p:ph type="body" idx="1"/>
          </p:nvPr>
        </p:nvSpPr>
        <p:spPr>
          <a:xfrm>
            <a:off x="2178423" y="2209800"/>
            <a:ext cx="6508377" cy="391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28"/>
          <p:cNvSpPr txBox="1">
            <a:spLocks noGrp="1"/>
          </p:cNvSpPr>
          <p:nvPr>
            <p:ph type="dt" idx="10"/>
          </p:nvPr>
        </p:nvSpPr>
        <p:spPr>
          <a:xfrm>
            <a:off x="7212106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8"/>
          <p:cNvSpPr txBox="1">
            <a:spLocks noGrp="1"/>
          </p:cNvSpPr>
          <p:nvPr>
            <p:ph type="ftr" idx="11"/>
          </p:nvPr>
        </p:nvSpPr>
        <p:spPr>
          <a:xfrm>
            <a:off x="2178423" y="6356350"/>
            <a:ext cx="492685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>
            <a:spLocks noGrp="1"/>
          </p:cNvSpPr>
          <p:nvPr>
            <p:ph type="sldNum" idx="12"/>
          </p:nvPr>
        </p:nvSpPr>
        <p:spPr>
          <a:xfrm>
            <a:off x="3316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" name="Google Shape;42;p28"/>
          <p:cNvSpPr>
            <a:spLocks noGrp="1"/>
          </p:cNvSpPr>
          <p:nvPr>
            <p:ph type="pic" idx="2"/>
          </p:nvPr>
        </p:nvSpPr>
        <p:spPr>
          <a:xfrm>
            <a:off x="269875" y="1976718"/>
            <a:ext cx="1645920" cy="462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9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5" name="Google Shape;45;p29"/>
          <p:cNvSpPr txBox="1"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600"/>
              <a:buFont typeface="Century Gothic"/>
              <a:buNone/>
              <a:defRPr sz="4600" b="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9"/>
          <p:cNvSpPr txBox="1"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r">
              <a:spcBef>
                <a:spcPts val="18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dt" idx="10"/>
          </p:nvPr>
        </p:nvSpPr>
        <p:spPr>
          <a:xfrm>
            <a:off x="5562600" y="6356350"/>
            <a:ext cx="1622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53115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9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with Picture">
  <p:cSld name="Section with Pictur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0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2" name="Google Shape;52;p30"/>
          <p:cNvSpPr txBox="1"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600"/>
              <a:buFont typeface="Century Gothic"/>
              <a:buNone/>
              <a:defRPr sz="4600" b="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0"/>
          <p:cNvSpPr txBox="1"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r">
              <a:spcBef>
                <a:spcPts val="18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30"/>
          <p:cNvSpPr txBox="1">
            <a:spLocks noGrp="1"/>
          </p:cNvSpPr>
          <p:nvPr>
            <p:ph type="sldNum" idx="12"/>
          </p:nvPr>
        </p:nvSpPr>
        <p:spPr>
          <a:xfrm>
            <a:off x="351212" y="6104965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5" name="Google Shape;55;p30"/>
          <p:cNvSpPr>
            <a:spLocks noGrp="1"/>
          </p:cNvSpPr>
          <p:nvPr>
            <p:ph type="pic" idx="2"/>
          </p:nvPr>
        </p:nvSpPr>
        <p:spPr>
          <a:xfrm>
            <a:off x="269874" y="268288"/>
            <a:ext cx="2971800" cy="443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1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8" name="Google Shape;58;p31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1"/>
          <p:cNvSpPr txBox="1">
            <a:spLocks noGrp="1"/>
          </p:cNvSpPr>
          <p:nvPr>
            <p:ph type="body" idx="1"/>
          </p:nvPr>
        </p:nvSpPr>
        <p:spPr>
          <a:xfrm>
            <a:off x="457200" y="2214563"/>
            <a:ext cx="3566160" cy="39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0" name="Google Shape;60;p31"/>
          <p:cNvSpPr txBox="1">
            <a:spLocks noGrp="1"/>
          </p:cNvSpPr>
          <p:nvPr>
            <p:ph type="body" idx="2"/>
          </p:nvPr>
        </p:nvSpPr>
        <p:spPr>
          <a:xfrm>
            <a:off x="4282440" y="2214563"/>
            <a:ext cx="3566160" cy="39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1" name="Google Shape;61;p31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1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1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2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6" name="Google Shape;66;p32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2"/>
          <p:cNvSpPr txBox="1"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8" name="Google Shape;68;p32"/>
          <p:cNvSpPr txBox="1">
            <a:spLocks noGrp="1"/>
          </p:cNvSpPr>
          <p:nvPr>
            <p:ph type="body" idx="2"/>
          </p:nvPr>
        </p:nvSpPr>
        <p:spPr>
          <a:xfrm>
            <a:off x="457200" y="2689411"/>
            <a:ext cx="3566160" cy="3436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69" name="Google Shape;69;p32"/>
          <p:cNvSpPr txBox="1">
            <a:spLocks noGrp="1"/>
          </p:cNvSpPr>
          <p:nvPr>
            <p:ph type="body" idx="3"/>
          </p:nvPr>
        </p:nvSpPr>
        <p:spPr>
          <a:xfrm>
            <a:off x="4279391" y="2054132"/>
            <a:ext cx="3566160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0" name="Google Shape;70;p32"/>
          <p:cNvSpPr txBox="1">
            <a:spLocks noGrp="1"/>
          </p:cNvSpPr>
          <p:nvPr>
            <p:ph type="body" idx="4"/>
          </p:nvPr>
        </p:nvSpPr>
        <p:spPr>
          <a:xfrm>
            <a:off x="4279391" y="2689411"/>
            <a:ext cx="3566160" cy="3436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1" name="Google Shape;71;p32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2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2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ntent, Top and Bottom">
  <p:cSld name="2 Content, Top and Bottom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3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6" name="Google Shape;76;p33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3"/>
          <p:cNvSpPr txBox="1">
            <a:spLocks noGrp="1"/>
          </p:cNvSpPr>
          <p:nvPr>
            <p:ph type="body" idx="1"/>
          </p:nvPr>
        </p:nvSpPr>
        <p:spPr>
          <a:xfrm>
            <a:off x="457199" y="2214562"/>
            <a:ext cx="7396163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78" name="Google Shape;78;p33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3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3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1" name="Google Shape;81;p33"/>
          <p:cNvSpPr txBox="1">
            <a:spLocks noGrp="1"/>
          </p:cNvSpPr>
          <p:nvPr>
            <p:ph type="body" idx="2"/>
          </p:nvPr>
        </p:nvSpPr>
        <p:spPr>
          <a:xfrm>
            <a:off x="457199" y="4224973"/>
            <a:ext cx="7396163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SzPts val="1800"/>
              <a:buChar char="◼"/>
              <a:defRPr sz="1800"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2pPr>
            <a:lvl3pPr marL="1371600" lvl="2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3pPr>
            <a:lvl4pPr marL="1828800" lvl="3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4pPr>
            <a:lvl5pPr marL="2286000" lvl="4" indent="-342900" algn="l">
              <a:spcBef>
                <a:spcPts val="600"/>
              </a:spcBef>
              <a:spcAft>
                <a:spcPts val="0"/>
              </a:spcAft>
              <a:buSzPts val="1800"/>
              <a:buChar char="◼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4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4"/>
          <p:cNvSpPr txBox="1"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◼"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" name="Google Shape;8;p24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9" name="Google Shape;9;p24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0" name="Google Shape;10;p24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5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6b1574cce5_4_1480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3" name="Google Shape;163;g6b1574cce5_4_1480"/>
          <p:cNvSpPr txBox="1">
            <a:spLocks noGrp="1"/>
          </p:cNvSpPr>
          <p:nvPr>
            <p:ph type="body" idx="1"/>
          </p:nvPr>
        </p:nvSpPr>
        <p:spPr>
          <a:xfrm>
            <a:off x="457199" y="2209800"/>
            <a:ext cx="6508500" cy="39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◼"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4C0000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◼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64" name="Google Shape;164;g6b1574cce5_4_1480"/>
          <p:cNvSpPr txBox="1">
            <a:spLocks noGrp="1"/>
          </p:cNvSpPr>
          <p:nvPr>
            <p:ph type="dt" idx="10"/>
          </p:nvPr>
        </p:nvSpPr>
        <p:spPr>
          <a:xfrm>
            <a:off x="7198659" y="6356350"/>
            <a:ext cx="175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65" name="Google Shape;165;g6b1574cce5_4_1480"/>
          <p:cNvSpPr txBox="1">
            <a:spLocks noGrp="1"/>
          </p:cNvSpPr>
          <p:nvPr>
            <p:ph type="ftr" idx="11"/>
          </p:nvPr>
        </p:nvSpPr>
        <p:spPr>
          <a:xfrm>
            <a:off x="174812" y="6356350"/>
            <a:ext cx="6007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1" i="0" u="none" strike="noStrike" cap="none">
                <a:solidFill>
                  <a:srgbClr val="84848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66" name="Google Shape;166;g6b1574cce5_4_1480"/>
          <p:cNvSpPr txBox="1">
            <a:spLocks noGrp="1"/>
          </p:cNvSpPr>
          <p:nvPr>
            <p:ph type="sldNum" idx="12"/>
          </p:nvPr>
        </p:nvSpPr>
        <p:spPr>
          <a:xfrm>
            <a:off x="8256494" y="361016"/>
            <a:ext cx="506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0">
              <a:spcBef>
                <a:spcPts val="0"/>
              </a:spcBef>
              <a:buNone/>
              <a:defRPr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"/>
          <p:cNvSpPr txBox="1">
            <a:spLocks noGrp="1"/>
          </p:cNvSpPr>
          <p:nvPr>
            <p:ph type="ctrTitle"/>
          </p:nvPr>
        </p:nvSpPr>
        <p:spPr>
          <a:xfrm>
            <a:off x="219487" y="4208929"/>
            <a:ext cx="8439881" cy="1048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140"/>
              <a:buFont typeface="Century Gothic"/>
              <a:buNone/>
            </a:pPr>
            <a:r>
              <a:rPr lang="en-US" sz="4140"/>
              <a:t>Iowa Department of Corrections</a:t>
            </a:r>
            <a:endParaRPr sz="4140"/>
          </a:p>
        </p:txBody>
      </p:sp>
      <p:sp>
        <p:nvSpPr>
          <p:cNvPr id="322" name="Google Shape;322;p1"/>
          <p:cNvSpPr txBox="1"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112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rPr lang="en-US" dirty="0"/>
              <a:t>November </a:t>
            </a:r>
            <a:r>
              <a:rPr lang="en-US" dirty="0" smtClean="0"/>
              <a:t>13</a:t>
            </a:r>
            <a:r>
              <a:rPr lang="en-US" baseline="30000" dirty="0" smtClean="0"/>
              <a:t>th</a:t>
            </a:r>
            <a:r>
              <a:rPr lang="en-US" dirty="0"/>
              <a:t>, 2019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rPr lang="en-US" dirty="0"/>
              <a:t>Criminal Justice Reform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endParaRPr dirty="0"/>
          </a:p>
        </p:txBody>
      </p:sp>
      <p:pic>
        <p:nvPicPr>
          <p:cNvPr id="323" name="Google Shape;32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0708" y="906982"/>
            <a:ext cx="2601986" cy="2420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6b1574cce5_4_991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8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</a:pPr>
            <a:r>
              <a:rPr lang="en-US" b="1"/>
              <a:t>CBC Oversight Structure</a:t>
            </a:r>
            <a:endParaRPr/>
          </a:p>
        </p:txBody>
      </p:sp>
      <p:sp>
        <p:nvSpPr>
          <p:cNvPr id="553" name="Google Shape;553;g6b1574cce5_4_991"/>
          <p:cNvSpPr txBox="1">
            <a:spLocks noGrp="1"/>
          </p:cNvSpPr>
          <p:nvPr>
            <p:ph type="body" idx="1"/>
          </p:nvPr>
        </p:nvSpPr>
        <p:spPr>
          <a:xfrm>
            <a:off x="457199" y="2209800"/>
            <a:ext cx="8362336" cy="3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50"/>
              <a:buChar char="◼"/>
            </a:pPr>
            <a:r>
              <a:rPr lang="en-US" sz="1850" dirty="0"/>
              <a:t>CBC Districts are under the direction of their own Board of Directors and provides for the duties of their Board (IA Code 905)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850"/>
              <a:buChar char="◼"/>
            </a:pPr>
            <a:r>
              <a:rPr lang="en-US" sz="1850" dirty="0"/>
              <a:t>DOC’s Oversight Role and Responsibility (IA Code 905.7-905.9)</a:t>
            </a:r>
            <a:endParaRPr dirty="0"/>
          </a:p>
          <a:p>
            <a:pPr marL="457200" lvl="1" indent="-22860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65"/>
              <a:buChar char="◼"/>
            </a:pPr>
            <a:r>
              <a:rPr lang="en-US" sz="1665" b="1" dirty="0">
                <a:solidFill>
                  <a:schemeClr val="dk1"/>
                </a:solidFill>
              </a:rPr>
              <a:t>Assist and support </a:t>
            </a:r>
            <a:r>
              <a:rPr lang="en-US" sz="1665" dirty="0"/>
              <a:t>districts in providing required correctional services and aiding them in complying with requirements and expectations</a:t>
            </a:r>
            <a:r>
              <a:rPr lang="en-US" sz="1665" dirty="0" smtClean="0"/>
              <a:t>.</a:t>
            </a:r>
          </a:p>
          <a:p>
            <a:pPr marL="228600" lvl="1" indent="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65"/>
              <a:buNone/>
            </a:pPr>
            <a:endParaRPr dirty="0"/>
          </a:p>
          <a:p>
            <a:pPr marL="457200" lvl="1" indent="-22860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65"/>
              <a:buChar char="◼"/>
            </a:pPr>
            <a:r>
              <a:rPr lang="en-US" sz="1665" b="1" dirty="0"/>
              <a:t>Promulgate rules </a:t>
            </a:r>
            <a:r>
              <a:rPr lang="en-US" sz="1665" dirty="0"/>
              <a:t>and </a:t>
            </a:r>
            <a:r>
              <a:rPr lang="en-US" sz="1665" b="1" dirty="0"/>
              <a:t>establish </a:t>
            </a:r>
            <a:r>
              <a:rPr lang="en-US" sz="1665" b="1" dirty="0" smtClean="0"/>
              <a:t>guidelines</a:t>
            </a:r>
          </a:p>
          <a:p>
            <a:pPr marL="228600" lvl="1" indent="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65"/>
              <a:buNone/>
            </a:pPr>
            <a:endParaRPr dirty="0"/>
          </a:p>
          <a:p>
            <a:pPr marL="457200" lvl="1" indent="-22860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65"/>
              <a:buChar char="◼"/>
            </a:pPr>
            <a:r>
              <a:rPr lang="en-US" sz="1665" b="1" dirty="0"/>
              <a:t>Allocate state funds </a:t>
            </a:r>
            <a:r>
              <a:rPr lang="en-US" sz="1665" dirty="0"/>
              <a:t>to them as </a:t>
            </a:r>
            <a:r>
              <a:rPr lang="en-US" sz="1665" dirty="0" smtClean="0"/>
              <a:t>appropriate</a:t>
            </a:r>
          </a:p>
          <a:p>
            <a:pPr marL="228600" lvl="1" indent="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65"/>
              <a:buNone/>
            </a:pPr>
            <a:endParaRPr dirty="0"/>
          </a:p>
          <a:p>
            <a:pPr marL="457200" lvl="1" indent="-22860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65"/>
              <a:buChar char="◼"/>
            </a:pPr>
            <a:r>
              <a:rPr lang="en-US" sz="1665" dirty="0"/>
              <a:t>However, states funds shall not be allocated unless DOC has </a:t>
            </a:r>
            <a:r>
              <a:rPr lang="en-US" sz="1665" b="1" dirty="0"/>
              <a:t>reviewed and approved them for compliance with requirements and guidelines</a:t>
            </a:r>
            <a:r>
              <a:rPr lang="en-US" sz="1665" dirty="0"/>
              <a:t>. </a:t>
            </a:r>
            <a:endParaRPr sz="1665" dirty="0"/>
          </a:p>
          <a:p>
            <a:pPr marL="228600" lvl="1" indent="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65"/>
              <a:buNone/>
            </a:pPr>
            <a:endParaRPr sz="1665" dirty="0"/>
          </a:p>
        </p:txBody>
      </p:sp>
      <p:sp>
        <p:nvSpPr>
          <p:cNvPr id="554" name="Google Shape;554;g6b1574cce5_4_991"/>
          <p:cNvSpPr txBox="1"/>
          <p:nvPr/>
        </p:nvSpPr>
        <p:spPr>
          <a:xfrm>
            <a:off x="584415" y="5810250"/>
            <a:ext cx="7300500" cy="369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r>
              <a:rPr lang="en-US" sz="18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This review process is what is known as </a:t>
            </a:r>
            <a:r>
              <a:rPr lang="en-US" sz="1800" b="1" i="0" u="none" strike="noStrike" cap="none" dirty="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accreditation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6b1574cce5_4_1314"/>
          <p:cNvSpPr txBox="1">
            <a:spLocks noGrp="1"/>
          </p:cNvSpPr>
          <p:nvPr>
            <p:ph type="title"/>
          </p:nvPr>
        </p:nvSpPr>
        <p:spPr>
          <a:xfrm>
            <a:off x="222034" y="914400"/>
            <a:ext cx="8182826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</a:pPr>
            <a:r>
              <a:rPr lang="en-US" sz="3200" b="1" dirty="0" smtClean="0"/>
              <a:t>Accreditation</a:t>
            </a:r>
            <a:br>
              <a:rPr lang="en-US" sz="3200" b="1" dirty="0" smtClean="0"/>
            </a:br>
            <a:r>
              <a:rPr lang="en-US" sz="3200" b="1" dirty="0" smtClean="0"/>
              <a:t>Areas for </a:t>
            </a:r>
            <a:r>
              <a:rPr lang="en-US" sz="3200" b="1" dirty="0"/>
              <a:t>Continued </a:t>
            </a:r>
            <a:r>
              <a:rPr lang="en-US" sz="3200" b="1" dirty="0" smtClean="0"/>
              <a:t>Improvement</a:t>
            </a:r>
            <a:endParaRPr sz="3200" b="1" dirty="0"/>
          </a:p>
        </p:txBody>
      </p:sp>
      <p:sp>
        <p:nvSpPr>
          <p:cNvPr id="566" name="Google Shape;566;g6b1574cce5_4_1314"/>
          <p:cNvSpPr txBox="1">
            <a:spLocks noGrp="1"/>
          </p:cNvSpPr>
          <p:nvPr>
            <p:ph type="body" idx="1"/>
          </p:nvPr>
        </p:nvSpPr>
        <p:spPr>
          <a:xfrm>
            <a:off x="457200" y="2209801"/>
            <a:ext cx="8686800" cy="44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760"/>
              <a:buChar char="◼"/>
            </a:pPr>
            <a:r>
              <a:rPr lang="en-US" sz="1760" dirty="0">
                <a:solidFill>
                  <a:schemeClr val="dk1"/>
                </a:solidFill>
              </a:rPr>
              <a:t>Staff evaluations and core competencies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760"/>
              <a:buChar char="◼"/>
            </a:pPr>
            <a:r>
              <a:rPr lang="en-US" sz="1760" dirty="0">
                <a:solidFill>
                  <a:schemeClr val="dk1"/>
                </a:solidFill>
              </a:rPr>
              <a:t>Risk Assessment Proficiency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760"/>
              <a:buChar char="◼"/>
            </a:pPr>
            <a:r>
              <a:rPr lang="en-US" sz="1760" dirty="0">
                <a:solidFill>
                  <a:schemeClr val="dk1"/>
                </a:solidFill>
              </a:rPr>
              <a:t>Initial and ongoing assessment and case planning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760"/>
              <a:buChar char="◼"/>
            </a:pPr>
            <a:r>
              <a:rPr lang="en-US" sz="1760" dirty="0">
                <a:solidFill>
                  <a:schemeClr val="dk1"/>
                </a:solidFill>
              </a:rPr>
              <a:t>CQI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760"/>
              <a:buChar char="◼"/>
            </a:pPr>
            <a:r>
              <a:rPr lang="en-US" sz="1760" dirty="0">
                <a:solidFill>
                  <a:schemeClr val="dk1"/>
                </a:solidFill>
              </a:rPr>
              <a:t>Data and ICON entry and accuracy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760"/>
              <a:buChar char="◼"/>
            </a:pPr>
            <a:r>
              <a:rPr lang="en-US" sz="1760" dirty="0">
                <a:solidFill>
                  <a:schemeClr val="dk1"/>
                </a:solidFill>
              </a:rPr>
              <a:t>Nationwide no bond warrants to comply with Interstate Compact rules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760"/>
              <a:buChar char="◼"/>
            </a:pPr>
            <a:r>
              <a:rPr lang="en-US" sz="1760" dirty="0">
                <a:solidFill>
                  <a:schemeClr val="dk1"/>
                </a:solidFill>
              </a:rPr>
              <a:t>Parole hearing timeliness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760"/>
              <a:buChar char="◼"/>
            </a:pPr>
            <a:r>
              <a:rPr lang="en-US" sz="1760" dirty="0">
                <a:solidFill>
                  <a:schemeClr val="dk1"/>
                </a:solidFill>
              </a:rPr>
              <a:t>OWI worksheets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760"/>
              <a:buChar char="◼"/>
            </a:pPr>
            <a:r>
              <a:rPr lang="en-US" sz="1760" dirty="0">
                <a:solidFill>
                  <a:schemeClr val="dk1"/>
                </a:solidFill>
              </a:rPr>
              <a:t>Residential room searches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720"/>
              <a:buNone/>
            </a:pPr>
            <a:endParaRPr sz="720" b="1" u="sng" dirty="0">
              <a:solidFill>
                <a:schemeClr val="accent1"/>
              </a:solidFill>
            </a:endParaRPr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800"/>
              <a:buNone/>
            </a:pPr>
            <a:endParaRPr sz="800" b="1" dirty="0">
              <a:solidFill>
                <a:schemeClr val="accent1"/>
              </a:solidFill>
            </a:endParaRPr>
          </a:p>
          <a:p>
            <a:pPr marL="228600" lvl="0" indent="-1778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800"/>
              <a:buNone/>
            </a:pPr>
            <a:endParaRPr sz="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6b1574cce5_4_1687"/>
          <p:cNvSpPr txBox="1">
            <a:spLocks noGrp="1"/>
          </p:cNvSpPr>
          <p:nvPr>
            <p:ph type="ctrTitle"/>
          </p:nvPr>
        </p:nvSpPr>
        <p:spPr>
          <a:xfrm>
            <a:off x="2400300" y="4208929"/>
            <a:ext cx="6259200" cy="1048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/>
              <a:t>Technical Violations</a:t>
            </a:r>
            <a:endParaRPr b="1" dirty="0"/>
          </a:p>
        </p:txBody>
      </p:sp>
      <p:pic>
        <p:nvPicPr>
          <p:cNvPr id="426" name="Google Shape;426;g6b1574cce5_4_16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0708" y="906982"/>
            <a:ext cx="2601987" cy="24204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586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6b1574cce5_4_981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495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/>
              <a:t>Iowa Prison Admissions</a:t>
            </a:r>
            <a:endParaRPr b="1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833963118"/>
              </p:ext>
            </p:extLst>
          </p:nvPr>
        </p:nvGraphicFramePr>
        <p:xfrm>
          <a:off x="457199" y="1539240"/>
          <a:ext cx="4518661" cy="4891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837652801"/>
              </p:ext>
            </p:extLst>
          </p:nvPr>
        </p:nvGraphicFramePr>
        <p:xfrm>
          <a:off x="3856738" y="3124200"/>
          <a:ext cx="5142482" cy="3307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01040" y="6433224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CSG Justice Center</a:t>
            </a:r>
            <a:endParaRPr 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5125469" y="2069068"/>
            <a:ext cx="36804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FY 2017 parole and probation revocations accounted for approximately 56% of all prison admissions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19" y="419100"/>
            <a:ext cx="6508500" cy="1143000"/>
          </a:xfrm>
        </p:spPr>
        <p:txBody>
          <a:bodyPr/>
          <a:lstStyle/>
          <a:p>
            <a:r>
              <a:rPr lang="en-US" b="1" dirty="0" smtClean="0"/>
              <a:t>Prison Return by Technical Violations</a:t>
            </a:r>
            <a:endParaRPr lang="en-US" b="1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265533849"/>
              </p:ext>
            </p:extLst>
          </p:nvPr>
        </p:nvGraphicFramePr>
        <p:xfrm>
          <a:off x="663449" y="235712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4640580" y="3261360"/>
            <a:ext cx="2026920" cy="28651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987540" y="4503420"/>
            <a:ext cx="1828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rate of return to prison for technical violations increase 6.6 percentage points in the last three years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1684020"/>
            <a:ext cx="6302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rates of return to prison have been fairly steady but the rate of return for technical violations has recently increased.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05840" y="6421120"/>
            <a:ext cx="3634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CSG Justice Center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841040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6b1574cce5_4_3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/>
              <a:t>Probation and Parole Revocations</a:t>
            </a:r>
            <a:endParaRPr/>
          </a:p>
        </p:txBody>
      </p:sp>
      <p:sp>
        <p:nvSpPr>
          <p:cNvPr id="530" name="Google Shape;530;g6b1574cce5_4_3"/>
          <p:cNvSpPr txBox="1">
            <a:spLocks noGrp="1"/>
          </p:cNvSpPr>
          <p:nvPr>
            <p:ph type="body" idx="1"/>
          </p:nvPr>
        </p:nvSpPr>
        <p:spPr>
          <a:xfrm>
            <a:off x="457200" y="2209800"/>
            <a:ext cx="8334600" cy="3916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400" dirty="0"/>
              <a:t>The following length-of-stay data represents the average time an individual spent incarcerated following a parole or probation revocation</a:t>
            </a:r>
            <a:r>
              <a:rPr lang="en-US" sz="1400" dirty="0" smtClean="0"/>
              <a:t>. Of those who closed supervision in FY2019:</a:t>
            </a:r>
            <a:endParaRPr sz="1400" dirty="0"/>
          </a:p>
          <a:p>
            <a: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</a:pPr>
            <a:r>
              <a:rPr lang="en-US" sz="1400" dirty="0"/>
              <a:t>T</a:t>
            </a:r>
            <a:r>
              <a:rPr lang="en-US" sz="1400" dirty="0" smtClean="0"/>
              <a:t>he </a:t>
            </a:r>
            <a:r>
              <a:rPr lang="en-US" sz="1400" dirty="0"/>
              <a:t>average length-of-stay in prison in months for parole revocations </a:t>
            </a:r>
            <a:r>
              <a:rPr lang="en-US" sz="1400" dirty="0" smtClean="0"/>
              <a:t>was </a:t>
            </a:r>
            <a:r>
              <a:rPr lang="en-US" sz="1400" dirty="0"/>
              <a:t>11.2 months.</a:t>
            </a:r>
            <a:endParaRPr sz="1400" dirty="0"/>
          </a:p>
          <a:p>
            <a: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</a:pPr>
            <a:r>
              <a:rPr lang="en-US" sz="1400" dirty="0" smtClean="0"/>
              <a:t>The </a:t>
            </a:r>
            <a:r>
              <a:rPr lang="en-US" sz="1400" dirty="0"/>
              <a:t>average length-of-stay in prison in months for probation revocations </a:t>
            </a:r>
            <a:r>
              <a:rPr lang="en-US" sz="1400" dirty="0" smtClean="0"/>
              <a:t>was </a:t>
            </a:r>
            <a:r>
              <a:rPr lang="en-US" sz="1400" dirty="0"/>
              <a:t>12.8 months</a:t>
            </a:r>
            <a:r>
              <a:rPr lang="en-US" sz="1400" dirty="0" smtClean="0"/>
              <a:t>.</a:t>
            </a:r>
          </a:p>
          <a:p>
            <a:pPr marL="457200" lvl="0" indent="-342900" algn="l" rtl="0">
              <a:spcBef>
                <a:spcPts val="1800"/>
              </a:spcBef>
              <a:spcAft>
                <a:spcPts val="0"/>
              </a:spcAft>
              <a:buSzPts val="1800"/>
              <a:buChar char="◼"/>
            </a:pPr>
            <a:r>
              <a:rPr lang="en-US" sz="1400" dirty="0" smtClean="0"/>
              <a:t>Cost of Supervision</a:t>
            </a:r>
          </a:p>
          <a:p>
            <a:pPr lvl="1">
              <a:spcBef>
                <a:spcPts val="1800"/>
              </a:spcBef>
            </a:pPr>
            <a:r>
              <a:rPr lang="en-US" sz="1400" dirty="0" smtClean="0"/>
              <a:t>Prison Daily: $90</a:t>
            </a:r>
          </a:p>
          <a:p>
            <a:pPr lvl="1">
              <a:spcBef>
                <a:spcPts val="1800"/>
              </a:spcBef>
            </a:pPr>
            <a:r>
              <a:rPr lang="en-US" sz="1400" dirty="0" smtClean="0"/>
              <a:t>Probation &amp; Parole Daily: $6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6b1574cce5_4_8"/>
          <p:cNvSpPr txBox="1">
            <a:spLocks noGrp="1"/>
          </p:cNvSpPr>
          <p:nvPr>
            <p:ph type="title"/>
          </p:nvPr>
        </p:nvSpPr>
        <p:spPr>
          <a:xfrm>
            <a:off x="237460" y="446067"/>
            <a:ext cx="650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entury Gothic"/>
              <a:buNone/>
            </a:pPr>
            <a:r>
              <a:rPr lang="en-US" sz="4000" b="1"/>
              <a:t>CBC New Level System</a:t>
            </a:r>
            <a:endParaRPr sz="4000" b="1"/>
          </a:p>
        </p:txBody>
      </p:sp>
      <p:sp>
        <p:nvSpPr>
          <p:cNvPr id="477" name="Google Shape;477;g6b1574cce5_4_8"/>
          <p:cNvSpPr txBox="1">
            <a:spLocks noGrp="1"/>
          </p:cNvSpPr>
          <p:nvPr>
            <p:ph type="body" idx="1"/>
          </p:nvPr>
        </p:nvSpPr>
        <p:spPr>
          <a:xfrm>
            <a:off x="237460" y="1655133"/>
            <a:ext cx="6508500" cy="25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ts val="1800"/>
              <a:buChar char="◼"/>
            </a:pPr>
            <a:r>
              <a:rPr lang="en-US" sz="1800" dirty="0">
                <a:latin typeface="Century Gothic"/>
                <a:ea typeface="Century Gothic"/>
                <a:cs typeface="Century Gothic"/>
                <a:sym typeface="Century Gothic"/>
              </a:rPr>
              <a:t>Through relocation CBC has become more efficient and effective by targeting staff and resources to the higher risk population in order to better target </a:t>
            </a:r>
            <a:r>
              <a:rPr lang="en-US" sz="1800" dirty="0" smtClean="0">
                <a:latin typeface="Century Gothic"/>
                <a:ea typeface="Century Gothic"/>
                <a:cs typeface="Century Gothic"/>
                <a:sym typeface="Century Gothic"/>
              </a:rPr>
              <a:t>recidivism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SzPts val="1800"/>
              <a:buChar char="◼"/>
            </a:pPr>
            <a:r>
              <a:rPr lang="en-US" sz="1800" dirty="0"/>
              <a:t>More structured approach to interaction, monitoring, contact standards, response to violations, dosage, and a more targeted approach to higher risk </a:t>
            </a:r>
            <a:r>
              <a:rPr lang="en-US" sz="1800" dirty="0" smtClean="0"/>
              <a:t>clients</a:t>
            </a:r>
            <a:endParaRPr sz="1800" b="1" dirty="0"/>
          </a:p>
        </p:txBody>
      </p:sp>
      <p:sp>
        <p:nvSpPr>
          <p:cNvPr id="478" name="Google Shape;478;g6b1574cce5_4_8"/>
          <p:cNvSpPr txBox="1"/>
          <p:nvPr/>
        </p:nvSpPr>
        <p:spPr>
          <a:xfrm>
            <a:off x="1265273" y="4701615"/>
            <a:ext cx="74676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Level 5</a:t>
            </a: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1:23 PO contact: 4/mo Collateral contacts: 4/mo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Level 4</a:t>
            </a: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1:37 PO contact: 2/mo Collateral contacts: 3/mo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Level 3</a:t>
            </a: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1:74 PO contact: 1/mo Collateral contacts: 1/mo</a:t>
            </a:r>
            <a:endParaRPr sz="1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Level 2</a:t>
            </a: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1:202 PO contact: 1/60 days Collateral contacts: 1/60 days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Level 1</a:t>
            </a: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1:480 1 PO contact: 1/6 mo Collateral contacts: as needed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6b1574cce5_4_170"/>
          <p:cNvSpPr txBox="1">
            <a:spLocks noGrp="1"/>
          </p:cNvSpPr>
          <p:nvPr>
            <p:ph type="title"/>
          </p:nvPr>
        </p:nvSpPr>
        <p:spPr>
          <a:xfrm>
            <a:off x="457200" y="914400"/>
            <a:ext cx="6508500" cy="6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</a:pPr>
            <a:r>
              <a:rPr lang="en-US" b="1" dirty="0"/>
              <a:t>CBC Program Inventory </a:t>
            </a:r>
            <a:endParaRPr dirty="0"/>
          </a:p>
        </p:txBody>
      </p:sp>
      <p:sp>
        <p:nvSpPr>
          <p:cNvPr id="484" name="Google Shape;484;g6b1574cce5_4_170"/>
          <p:cNvSpPr txBox="1">
            <a:spLocks noGrp="1"/>
          </p:cNvSpPr>
          <p:nvPr>
            <p:ph type="body" idx="1"/>
          </p:nvPr>
        </p:nvSpPr>
        <p:spPr>
          <a:xfrm>
            <a:off x="457198" y="2209800"/>
            <a:ext cx="8257033" cy="39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SzPts val="1400"/>
              <a:buChar char="◼"/>
            </a:pPr>
            <a:r>
              <a:rPr lang="en-US" sz="1600" dirty="0">
                <a:latin typeface="Century Gothic" panose="020B0502020202020204" pitchFamily="34" charset="0"/>
                <a:ea typeface="Calibri"/>
                <a:cs typeface="Calibri"/>
                <a:sym typeface="Calibri"/>
              </a:rPr>
              <a:t>Through the gap analysis and reallocation of resources there are enough staff to supervise our moderate to high risk population; however, there is a significant programming </a:t>
            </a:r>
            <a:r>
              <a:rPr lang="en-US" sz="1600" dirty="0" smtClean="0">
                <a:latin typeface="Century Gothic" panose="020B0502020202020204" pitchFamily="34" charset="0"/>
                <a:ea typeface="Calibri"/>
                <a:cs typeface="Calibri"/>
                <a:sym typeface="Calibri"/>
              </a:rPr>
              <a:t>gap</a:t>
            </a:r>
            <a:endParaRPr sz="1600" dirty="0"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SzPts val="1200"/>
              <a:buNone/>
            </a:pPr>
            <a:endParaRPr sz="1200" dirty="0"/>
          </a:p>
          <a:p>
            <a:pPr marL="228600" lvl="0" indent="-152400" algn="l" rtl="0">
              <a:spcBef>
                <a:spcPts val="1800"/>
              </a:spcBef>
              <a:spcAft>
                <a:spcPts val="0"/>
              </a:spcAft>
              <a:buSzPts val="1200"/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SzPts val="2000"/>
              <a:buNone/>
            </a:pPr>
            <a:endParaRPr dirty="0"/>
          </a:p>
        </p:txBody>
      </p:sp>
      <p:pic>
        <p:nvPicPr>
          <p:cNvPr id="486" name="Google Shape;486;g6b1574cce5_4_1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67005" y="3384235"/>
            <a:ext cx="3542340" cy="2742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g6b1574cce5_4_333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</a:pPr>
            <a:r>
              <a:rPr lang="en-US" b="1" dirty="0"/>
              <a:t>CBC Statewide Programming Gap </a:t>
            </a:r>
            <a:endParaRPr b="1" dirty="0"/>
          </a:p>
        </p:txBody>
      </p:sp>
      <p:pic>
        <p:nvPicPr>
          <p:cNvPr id="492" name="Google Shape;492;g6b1574cce5_4_333" descr="https://lh3.googleusercontent.com/DcJR5n4bo14y-EF6kfnWBLFwXAwsnLusLmdWZwNMDAHPdB_JeVmsmXHKlJ46vgarTTQWnGt12V9zHc_z1L3NRyTi9WU51na5qxcUnL1JrnFrlsJbA98u2CMlTl0XSefzjBzxqsrJF_7_VI9qf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62610" y="2231136"/>
            <a:ext cx="8279638" cy="40690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6b1574cce5_4_494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</a:pPr>
            <a:r>
              <a:rPr lang="en-US" b="1"/>
              <a:t>CBC Statewide Program Dosage Need</a:t>
            </a:r>
            <a:endParaRPr/>
          </a:p>
        </p:txBody>
      </p:sp>
      <p:pic>
        <p:nvPicPr>
          <p:cNvPr id="498" name="Google Shape;498;g6b1574cce5_4_49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721131" y="3323309"/>
            <a:ext cx="4467000" cy="343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g6b1574cce5_4_49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32051" y="4191918"/>
            <a:ext cx="3067050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g6b1574cce5_4_49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6225" y="2076450"/>
            <a:ext cx="8239125" cy="135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6b1574cce5_2_41"/>
          <p:cNvSpPr txBox="1">
            <a:spLocks noGrp="1"/>
          </p:cNvSpPr>
          <p:nvPr>
            <p:ph type="ctrTitle"/>
          </p:nvPr>
        </p:nvSpPr>
        <p:spPr>
          <a:xfrm>
            <a:off x="3200400" y="4208929"/>
            <a:ext cx="5459100" cy="1048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Education</a:t>
            </a:r>
            <a:endParaRPr/>
          </a:p>
        </p:txBody>
      </p:sp>
      <p:pic>
        <p:nvPicPr>
          <p:cNvPr id="379" name="Google Shape;379;g6b1574cce5_2_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0708" y="906982"/>
            <a:ext cx="2601987" cy="2420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6b1574cce5_4_657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</a:pPr>
            <a:r>
              <a:rPr lang="en-US" b="1"/>
              <a:t>CBC Supervision &amp; Treatment Staffing Needs</a:t>
            </a:r>
            <a:endParaRPr/>
          </a:p>
        </p:txBody>
      </p:sp>
      <p:pic>
        <p:nvPicPr>
          <p:cNvPr id="506" name="Google Shape;506;g6b1574cce5_4_65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27093" y="2279536"/>
            <a:ext cx="6584100" cy="203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g6b1574cce5_4_6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7093" y="4535845"/>
            <a:ext cx="5543107" cy="11046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6b1574cce5_4_819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</a:pPr>
            <a:r>
              <a:rPr lang="en-US" b="1"/>
              <a:t>Statewide Geo-Map Risk Level 3, 4, &amp; 5</a:t>
            </a:r>
            <a:endParaRPr/>
          </a:p>
        </p:txBody>
      </p:sp>
      <p:pic>
        <p:nvPicPr>
          <p:cNvPr id="513" name="Google Shape;513;g6b1574cce5_4_81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67631" y="2209801"/>
            <a:ext cx="5723400" cy="368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g6b1574cce5_4_8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72200" y="3108961"/>
            <a:ext cx="2727150" cy="17537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6b1574cce5_4_1475"/>
          <p:cNvSpPr txBox="1">
            <a:spLocks noGrp="1"/>
          </p:cNvSpPr>
          <p:nvPr>
            <p:ph type="title"/>
          </p:nvPr>
        </p:nvSpPr>
        <p:spPr>
          <a:xfrm>
            <a:off x="457200" y="914400"/>
            <a:ext cx="6508500" cy="7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</a:pPr>
            <a:r>
              <a:rPr lang="en-US" b="1"/>
              <a:t>Strategies Moving Forward</a:t>
            </a:r>
            <a:endParaRPr/>
          </a:p>
        </p:txBody>
      </p:sp>
      <p:sp>
        <p:nvSpPr>
          <p:cNvPr id="572" name="Google Shape;572;g6b1574cce5_4_1475"/>
          <p:cNvSpPr txBox="1">
            <a:spLocks noGrp="1"/>
          </p:cNvSpPr>
          <p:nvPr>
            <p:ph type="body" idx="1"/>
          </p:nvPr>
        </p:nvSpPr>
        <p:spPr>
          <a:xfrm>
            <a:off x="457199" y="1728216"/>
            <a:ext cx="6508500" cy="4398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Char char="◼"/>
            </a:pPr>
            <a:r>
              <a:rPr lang="en-US" sz="1300" dirty="0"/>
              <a:t>Continue to fully implement the supervision risk levels</a:t>
            </a:r>
            <a:endParaRPr sz="1300"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100"/>
              <a:buChar char="◼"/>
            </a:pPr>
            <a:r>
              <a:rPr lang="en-US" sz="1300" dirty="0"/>
              <a:t>Realign positions to increase dosage and in lieu of over supervision</a:t>
            </a:r>
            <a:endParaRPr sz="1300"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100"/>
              <a:buChar char="◼"/>
            </a:pPr>
            <a:r>
              <a:rPr lang="en-US" sz="1300" dirty="0"/>
              <a:t>Build Programming Capacity for Level 3-5 to include staff, resources and physical space</a:t>
            </a:r>
            <a:endParaRPr sz="1300"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100"/>
              <a:buChar char="◼"/>
            </a:pPr>
            <a:r>
              <a:rPr lang="en-US" sz="1300" dirty="0"/>
              <a:t>Train staff in evidence based cognitive programs and Core Corrections Practices</a:t>
            </a:r>
            <a:endParaRPr sz="1300"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100"/>
              <a:buChar char="◼"/>
            </a:pPr>
            <a:r>
              <a:rPr lang="en-US" sz="1300" dirty="0"/>
              <a:t>Full implementation of the response matrix</a:t>
            </a:r>
            <a:endParaRPr sz="1300"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100"/>
              <a:buChar char="◼"/>
            </a:pPr>
            <a:r>
              <a:rPr lang="en-US" sz="1300" dirty="0"/>
              <a:t>Provide adequate dosage starting with highest risk population and triage from there to include the following</a:t>
            </a:r>
            <a:endParaRPr sz="1300" dirty="0"/>
          </a:p>
          <a:p>
            <a:pPr marL="800100" lvl="2" indent="-34290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989"/>
              <a:buFont typeface="Century Gothic"/>
              <a:buAutoNum type="arabicPeriod"/>
            </a:pPr>
            <a:r>
              <a:rPr lang="en-US" sz="1300" dirty="0">
                <a:solidFill>
                  <a:schemeClr val="dk1"/>
                </a:solidFill>
              </a:rPr>
              <a:t>Dosage from supervising officer (CCP)</a:t>
            </a:r>
            <a:endParaRPr sz="1300" dirty="0"/>
          </a:p>
          <a:p>
            <a:pPr marL="800100" lvl="2" indent="-34290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989"/>
              <a:buFont typeface="Century Gothic"/>
              <a:buAutoNum type="arabicPeriod"/>
            </a:pPr>
            <a:r>
              <a:rPr lang="en-US" sz="1300" dirty="0">
                <a:solidFill>
                  <a:schemeClr val="dk1"/>
                </a:solidFill>
              </a:rPr>
              <a:t>Dosage from cog programming offered in CBC</a:t>
            </a:r>
            <a:endParaRPr sz="1300" dirty="0"/>
          </a:p>
          <a:p>
            <a:pPr marL="800100" lvl="2" indent="-34290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989"/>
              <a:buFont typeface="Century Gothic"/>
              <a:buAutoNum type="arabicPeriod"/>
            </a:pPr>
            <a:r>
              <a:rPr lang="en-US" sz="1300" dirty="0">
                <a:solidFill>
                  <a:schemeClr val="dk1"/>
                </a:solidFill>
              </a:rPr>
              <a:t>Dosage in the community—Medicaid dollars for substance abuse and mental </a:t>
            </a:r>
            <a:r>
              <a:rPr lang="en-US" sz="1300" dirty="0"/>
              <a:t>health</a:t>
            </a:r>
            <a:endParaRPr sz="1300"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100"/>
              <a:buChar char="◼"/>
            </a:pPr>
            <a:r>
              <a:rPr lang="en-US" sz="1300" dirty="0"/>
              <a:t>Build CQI capacity for assessments, case management and programming</a:t>
            </a:r>
            <a:endParaRPr sz="1300" dirty="0"/>
          </a:p>
          <a:p>
            <a:pPr marL="22860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100"/>
              <a:buChar char="◼"/>
            </a:pPr>
            <a:r>
              <a:rPr lang="en-US" sz="1300" dirty="0"/>
              <a:t>Hire </a:t>
            </a:r>
            <a:r>
              <a:rPr lang="en-US" sz="1300" dirty="0" smtClean="0"/>
              <a:t>CTCs </a:t>
            </a:r>
            <a:r>
              <a:rPr lang="en-US" sz="1300" dirty="0"/>
              <a:t>to provide programming</a:t>
            </a:r>
            <a:r>
              <a:rPr lang="en-US" sz="1300" b="1" dirty="0"/>
              <a:t> </a:t>
            </a:r>
            <a:endParaRPr sz="1300" dirty="0"/>
          </a:p>
          <a:p>
            <a:pPr marL="0" lvl="0" indent="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ts val="1100"/>
              <a:buNone/>
            </a:pPr>
            <a:endParaRPr sz="11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6b1574cce5_4_1687"/>
          <p:cNvSpPr txBox="1">
            <a:spLocks noGrp="1"/>
          </p:cNvSpPr>
          <p:nvPr>
            <p:ph type="ctrTitle"/>
          </p:nvPr>
        </p:nvSpPr>
        <p:spPr>
          <a:xfrm>
            <a:off x="884903" y="4208929"/>
            <a:ext cx="7774597" cy="1048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Treatment Capacity</a:t>
            </a:r>
            <a:endParaRPr dirty="0"/>
          </a:p>
        </p:txBody>
      </p:sp>
      <p:pic>
        <p:nvPicPr>
          <p:cNvPr id="426" name="Google Shape;426;g6b1574cce5_4_16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0708" y="906982"/>
            <a:ext cx="2601987" cy="2420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9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entury Gothic"/>
              <a:buNone/>
            </a:pPr>
            <a:r>
              <a:rPr lang="en-US" sz="4000" b="1"/>
              <a:t>Program Inventory</a:t>
            </a:r>
            <a:r>
              <a:rPr lang="en-US"/>
              <a:t/>
            </a:r>
            <a:br>
              <a:rPr lang="en-US"/>
            </a:br>
            <a:r>
              <a:rPr lang="en-US" sz="2000"/>
              <a:t>Quality Improvement</a:t>
            </a:r>
            <a:endParaRPr sz="2000"/>
          </a:p>
        </p:txBody>
      </p:sp>
      <p:sp>
        <p:nvSpPr>
          <p:cNvPr id="432" name="Google Shape;432;p9"/>
          <p:cNvSpPr txBox="1"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1" indent="-228600" algn="l" rtl="0">
              <a:spcBef>
                <a:spcPts val="0"/>
              </a:spcBef>
              <a:spcAft>
                <a:spcPts val="0"/>
              </a:spcAft>
              <a:buSzPts val="1800"/>
              <a:buChar char="◼"/>
            </a:pPr>
            <a:r>
              <a:rPr lang="en-US" dirty="0"/>
              <a:t>Gap analysis</a:t>
            </a:r>
            <a:endParaRPr dirty="0"/>
          </a:p>
          <a:p>
            <a:pPr marL="4572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 dirty="0"/>
              <a:t>Discontinued programs</a:t>
            </a:r>
            <a:endParaRPr dirty="0"/>
          </a:p>
          <a:p>
            <a:pPr marL="4572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 dirty="0"/>
              <a:t>Reallocated staff resources</a:t>
            </a:r>
            <a:endParaRPr dirty="0"/>
          </a:p>
          <a:p>
            <a:pPr marL="4572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 dirty="0"/>
              <a:t>Building </a:t>
            </a:r>
            <a:r>
              <a:rPr lang="en-US" dirty="0" smtClean="0"/>
              <a:t>capacity</a:t>
            </a:r>
            <a:endParaRPr dirty="0"/>
          </a:p>
        </p:txBody>
      </p:sp>
      <p:pic>
        <p:nvPicPr>
          <p:cNvPr id="433" name="Google Shape;43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1893" y="2446215"/>
            <a:ext cx="4308975" cy="373074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45746" y="3849624"/>
            <a:ext cx="3657601" cy="163121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>
              <a:spcBef>
                <a:spcPts val="1800"/>
              </a:spcBef>
              <a:buSzPts val="2000"/>
            </a:pPr>
            <a:r>
              <a:rPr lang="en-US" b="1" dirty="0" smtClean="0"/>
              <a:t>The ratio of core programming completions to offenders have increased:</a:t>
            </a:r>
          </a:p>
          <a:p>
            <a:pPr lvl="0">
              <a:spcBef>
                <a:spcPts val="1800"/>
              </a:spcBef>
              <a:buSzPts val="2000"/>
            </a:pPr>
            <a:r>
              <a:rPr lang="en-US" b="1" dirty="0" smtClean="0"/>
              <a:t>FY15: 1:10 </a:t>
            </a:r>
          </a:p>
          <a:p>
            <a:pPr lvl="0">
              <a:spcBef>
                <a:spcPts val="1800"/>
              </a:spcBef>
              <a:buSzPts val="2000"/>
            </a:pPr>
            <a:r>
              <a:rPr lang="en-US" b="1" dirty="0" smtClean="0"/>
              <a:t>FY19: 4:10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10"/>
          <p:cNvSpPr txBox="1">
            <a:spLocks noGrp="1"/>
          </p:cNvSpPr>
          <p:nvPr>
            <p:ph type="title"/>
          </p:nvPr>
        </p:nvSpPr>
        <p:spPr>
          <a:xfrm>
            <a:off x="457200" y="914400"/>
            <a:ext cx="6508500" cy="7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</a:pPr>
            <a:r>
              <a:rPr lang="en-US" b="1"/>
              <a:t>Quality Improvement</a:t>
            </a:r>
            <a:endParaRPr b="1"/>
          </a:p>
        </p:txBody>
      </p:sp>
      <p:sp>
        <p:nvSpPr>
          <p:cNvPr id="439" name="Google Shape;439;p10"/>
          <p:cNvSpPr txBox="1"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Program Inventory</a:t>
            </a:r>
            <a:endParaRPr dirty="0"/>
          </a:p>
          <a:p>
            <a:pPr marL="228600" lvl="0" indent="-101600" algn="l" rtl="0">
              <a:spcBef>
                <a:spcPts val="1800"/>
              </a:spcBef>
              <a:spcAft>
                <a:spcPts val="0"/>
              </a:spcAft>
              <a:buSzPts val="2000"/>
              <a:buNone/>
            </a:pPr>
            <a:endParaRPr dirty="0"/>
          </a:p>
        </p:txBody>
      </p:sp>
      <p:pic>
        <p:nvPicPr>
          <p:cNvPr id="440" name="Google Shape;440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199" y="2755266"/>
            <a:ext cx="3231197" cy="1777658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441" name="Google Shape;441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62622" y="2755267"/>
            <a:ext cx="3646685" cy="1777658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442" name="Google Shape;442;p10"/>
          <p:cNvSpPr/>
          <p:nvPr/>
        </p:nvSpPr>
        <p:spPr>
          <a:xfrm>
            <a:off x="4189563" y="3366243"/>
            <a:ext cx="688157" cy="44164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28575" cap="flat" cmpd="sng">
            <a:solidFill>
              <a:srgbClr val="6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FF565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443" name="Google Shape;443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46297" y="4654970"/>
            <a:ext cx="7107809" cy="21116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6b1574cce5_3_12"/>
          <p:cNvSpPr txBox="1">
            <a:spLocks noGrp="1"/>
          </p:cNvSpPr>
          <p:nvPr>
            <p:ph type="title"/>
          </p:nvPr>
        </p:nvSpPr>
        <p:spPr>
          <a:xfrm>
            <a:off x="457200" y="914400"/>
            <a:ext cx="6508500" cy="749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Core Programming</a:t>
            </a:r>
            <a:r>
              <a:rPr lang="en-US"/>
              <a:t>	</a:t>
            </a:r>
            <a:endParaRPr/>
          </a:p>
        </p:txBody>
      </p:sp>
      <p:sp>
        <p:nvSpPr>
          <p:cNvPr id="449" name="Google Shape;449;g6b1574cce5_3_12"/>
          <p:cNvSpPr txBox="1">
            <a:spLocks noGrp="1"/>
          </p:cNvSpPr>
          <p:nvPr>
            <p:ph type="body" idx="1"/>
          </p:nvPr>
        </p:nvSpPr>
        <p:spPr>
          <a:xfrm>
            <a:off x="457199" y="1664100"/>
            <a:ext cx="6508500" cy="4462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dirty="0"/>
              <a:t>Risk Assessments</a:t>
            </a:r>
            <a:endParaRPr dirty="0"/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dirty="0"/>
              <a:t>Programming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	</a:t>
            </a:r>
            <a:r>
              <a:rPr lang="en-US" sz="1700" dirty="0"/>
              <a:t>Moral Reconation Therapy</a:t>
            </a:r>
            <a:endParaRPr sz="17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dirty="0"/>
              <a:t>	The Good Lives Model (SOTP)</a:t>
            </a:r>
            <a:endParaRPr sz="17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dirty="0"/>
              <a:t>	Thinking for a Change</a:t>
            </a:r>
            <a:endParaRPr sz="1700" dirty="0"/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dirty="0"/>
              <a:t>Achieving Change through Value Based </a:t>
            </a:r>
            <a:endParaRPr sz="1700" dirty="0"/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dirty="0"/>
              <a:t>Behavior</a:t>
            </a:r>
            <a:endParaRPr sz="1700" dirty="0"/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dirty="0"/>
              <a:t>Seeking Safety</a:t>
            </a:r>
            <a:endParaRPr sz="1700" dirty="0"/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dirty="0"/>
              <a:t>Cognitive Behavioral Interventions for Substance Abuse</a:t>
            </a:r>
            <a:endParaRPr sz="1700" dirty="0"/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endParaRPr sz="17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Fidelity</a:t>
            </a: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11"/>
          <p:cNvSpPr txBox="1">
            <a:spLocks noGrp="1"/>
          </p:cNvSpPr>
          <p:nvPr>
            <p:ph type="title"/>
          </p:nvPr>
        </p:nvSpPr>
        <p:spPr>
          <a:xfrm>
            <a:off x="457200" y="914400"/>
            <a:ext cx="65085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</a:pPr>
            <a:r>
              <a:rPr lang="en-US" b="1"/>
              <a:t>Quality Improvement</a:t>
            </a:r>
            <a:endParaRPr b="1"/>
          </a:p>
        </p:txBody>
      </p:sp>
      <p:sp>
        <p:nvSpPr>
          <p:cNvPr id="455" name="Google Shape;455;p11"/>
          <p:cNvSpPr txBox="1"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SzPts val="2000"/>
              <a:buChar char="◼"/>
            </a:pPr>
            <a:r>
              <a:rPr lang="en-US"/>
              <a:t>Dashboard</a:t>
            </a:r>
            <a:endParaRPr/>
          </a:p>
        </p:txBody>
      </p:sp>
      <p:sp>
        <p:nvSpPr>
          <p:cNvPr id="456" name="Google Shape;456;p11"/>
          <p:cNvSpPr txBox="1"/>
          <p:nvPr/>
        </p:nvSpPr>
        <p:spPr>
          <a:xfrm>
            <a:off x="571500" y="2817876"/>
            <a:ext cx="5181600" cy="3547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35"/>
              <a:buFont typeface="Noto Sans Symbols"/>
              <a:buNone/>
            </a:pPr>
            <a:r>
              <a:rPr lang="en-US" sz="1235">
                <a:solidFill>
                  <a:schemeClr val="accent1"/>
                </a:solidFill>
                <a:latin typeface="Stardos Stencil"/>
                <a:ea typeface="Stardos Stencil"/>
                <a:cs typeface="Stardos Stencil"/>
                <a:sym typeface="Stardos Stencil"/>
              </a:rPr>
              <a:t>Accomplishments</a:t>
            </a:r>
            <a:endParaRPr/>
          </a:p>
          <a:p>
            <a:pPr marL="228600" marR="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235"/>
              <a:buFont typeface="Noto Sans Symbols"/>
              <a:buChar char="◼"/>
            </a:pPr>
            <a:r>
              <a:rPr lang="en-US" sz="1235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Housing stability</a:t>
            </a:r>
            <a:endParaRPr/>
          </a:p>
          <a:p>
            <a:pPr marL="228600" marR="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235"/>
              <a:buFont typeface="Noto Sans Symbols"/>
              <a:buChar char="◼"/>
            </a:pPr>
            <a:r>
              <a:rPr lang="en-US" sz="1235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Unemployment</a:t>
            </a:r>
            <a:endParaRPr/>
          </a:p>
          <a:p>
            <a:pPr marL="228600" marR="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235"/>
              <a:buFont typeface="Noto Sans Symbols"/>
              <a:buChar char="◼"/>
            </a:pPr>
            <a:r>
              <a:rPr lang="en-US" sz="1235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Revocations</a:t>
            </a:r>
            <a:endParaRPr/>
          </a:p>
          <a:p>
            <a:pPr marL="228600" marR="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235"/>
              <a:buFont typeface="Noto Sans Symbols"/>
              <a:buChar char="◼"/>
            </a:pPr>
            <a:r>
              <a:rPr lang="en-US" sz="1235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Education</a:t>
            </a:r>
            <a:endParaRPr/>
          </a:p>
          <a:p>
            <a:pPr marL="228600" marR="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235"/>
              <a:buFont typeface="Noto Sans Symbols"/>
              <a:buChar char="◼"/>
            </a:pPr>
            <a:r>
              <a:rPr lang="en-US" sz="1235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Apprenticeship</a:t>
            </a:r>
            <a:endParaRPr/>
          </a:p>
          <a:p>
            <a:pPr marL="228600" marR="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235"/>
              <a:buFont typeface="Noto Sans Symbols"/>
              <a:buChar char="◼"/>
            </a:pPr>
            <a:r>
              <a:rPr lang="en-US" sz="1235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Visitation</a:t>
            </a:r>
            <a:endParaRPr/>
          </a:p>
          <a:p>
            <a:pPr marL="228600" marR="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235"/>
              <a:buFont typeface="Noto Sans Symbols"/>
              <a:buChar char="◼"/>
            </a:pPr>
            <a:r>
              <a:rPr lang="en-US" sz="1235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Overrides</a:t>
            </a:r>
            <a:endParaRPr/>
          </a:p>
          <a:p>
            <a:pPr marL="228600" marR="0" lvl="0" indent="-228600" algn="l" rtl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235"/>
              <a:buFont typeface="Noto Sans Symbols"/>
              <a:buChar char="◼"/>
            </a:pPr>
            <a:r>
              <a:rPr lang="en-US" sz="1235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Parole processing time</a:t>
            </a:r>
            <a:endParaRPr sz="1235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57" name="Google Shape;457;p11"/>
          <p:cNvSpPr txBox="1"/>
          <p:nvPr/>
        </p:nvSpPr>
        <p:spPr>
          <a:xfrm>
            <a:off x="2974744" y="2626935"/>
            <a:ext cx="4218432" cy="3785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1"/>
                </a:solidFill>
                <a:latin typeface="Stardos Stencil"/>
                <a:ea typeface="Stardos Stencil"/>
                <a:cs typeface="Stardos Stencil"/>
                <a:sym typeface="Stardos Stencil"/>
              </a:rPr>
              <a:t>Moving forward</a:t>
            </a:r>
            <a:endParaRPr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Core programming</a:t>
            </a:r>
            <a:endParaRPr/>
          </a:p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Administrative segregation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Offender needs</a:t>
            </a:r>
            <a:endParaRPr/>
          </a:p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Disciplinary</a:t>
            </a:r>
            <a:endParaRPr/>
          </a:p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Core correctional practices</a:t>
            </a:r>
            <a:endParaRPr/>
          </a:p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IRR/DRAOR</a:t>
            </a:r>
            <a:endParaRPr/>
          </a:p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Case plans due</a:t>
            </a:r>
            <a:endParaRPr/>
          </a:p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Security standards </a:t>
            </a:r>
            <a:endParaRPr/>
          </a:p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Revocations and risk levels</a:t>
            </a:r>
            <a:endParaRPr/>
          </a:p>
        </p:txBody>
      </p:sp>
      <p:pic>
        <p:nvPicPr>
          <p:cNvPr id="458" name="Google Shape;458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11680" y="576754"/>
            <a:ext cx="3233841" cy="1480645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6b1574cce5_3_0"/>
          <p:cNvSpPr txBox="1">
            <a:spLocks noGrp="1"/>
          </p:cNvSpPr>
          <p:nvPr>
            <p:ph type="title"/>
          </p:nvPr>
        </p:nvSpPr>
        <p:spPr>
          <a:xfrm>
            <a:off x="457200" y="914400"/>
            <a:ext cx="6508500" cy="809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/>
              <a:t>State Medicaid</a:t>
            </a:r>
            <a:r>
              <a:rPr lang="en-US" b="1" dirty="0"/>
              <a:t>	</a:t>
            </a:r>
            <a:endParaRPr b="1" dirty="0"/>
          </a:p>
        </p:txBody>
      </p:sp>
      <p:sp>
        <p:nvSpPr>
          <p:cNvPr id="471" name="Google Shape;471;g6b1574cce5_3_0"/>
          <p:cNvSpPr txBox="1">
            <a:spLocks noGrp="1"/>
          </p:cNvSpPr>
          <p:nvPr>
            <p:ph type="body" idx="1"/>
          </p:nvPr>
        </p:nvSpPr>
        <p:spPr>
          <a:xfrm>
            <a:off x="457198" y="2209800"/>
            <a:ext cx="8382001" cy="3916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</a:rPr>
              <a:t>Began the process in May 2014 with two prisons and gradually added in the remaining seven</a:t>
            </a: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</a:rPr>
              <a:t>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</a:rPr>
              <a:t>Total applications processed each year.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</a:rPr>
              <a:t>2014 = 781 applications (</a:t>
            </a:r>
            <a:r>
              <a:rPr lang="en-US" sz="1700" dirty="0">
                <a:solidFill>
                  <a:schemeClr val="dk1"/>
                </a:solidFill>
                <a:highlight>
                  <a:srgbClr val="FFFFFF"/>
                </a:highlight>
              </a:rPr>
              <a:t>60 denied; 721 approved)</a:t>
            </a:r>
            <a:endParaRPr sz="17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</a:rPr>
              <a:t>2015 = 1,945 applications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600" dirty="0">
                <a:solidFill>
                  <a:schemeClr val="dk1"/>
                </a:solidFill>
                <a:highlight>
                  <a:srgbClr val="FFFFFF"/>
                </a:highlight>
              </a:rPr>
              <a:t>181 denied; 1,764 approved)</a:t>
            </a:r>
            <a:endParaRPr sz="16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</a:rPr>
              <a:t>2016 = 1,808 applications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600" dirty="0">
                <a:solidFill>
                  <a:schemeClr val="dk1"/>
                </a:solidFill>
                <a:highlight>
                  <a:srgbClr val="FFFFFF"/>
                </a:highlight>
              </a:rPr>
              <a:t>209 denied; 1,599 approved)</a:t>
            </a:r>
            <a:endParaRPr sz="16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</a:rPr>
              <a:t>2017 = 1,826 applications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600" dirty="0">
                <a:solidFill>
                  <a:schemeClr val="dk1"/>
                </a:solidFill>
                <a:highlight>
                  <a:srgbClr val="FFFFFF"/>
                </a:highlight>
              </a:rPr>
              <a:t>244 denied; 1,582 approved)</a:t>
            </a:r>
            <a:endParaRPr sz="16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</a:rPr>
              <a:t>2018 = 1,796 applications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600" dirty="0">
                <a:solidFill>
                  <a:schemeClr val="dk1"/>
                </a:solidFill>
                <a:highlight>
                  <a:srgbClr val="FFFFFF"/>
                </a:highlight>
              </a:rPr>
              <a:t>422 denied; 1,374 approved)</a:t>
            </a:r>
            <a:endParaRPr sz="16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</a:rPr>
              <a:t>2019 = 2,041 applications to date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600" dirty="0">
                <a:solidFill>
                  <a:schemeClr val="dk1"/>
                </a:solidFill>
                <a:highlight>
                  <a:srgbClr val="FFFFFF"/>
                </a:highlight>
              </a:rPr>
              <a:t>783 denied; 1,248 approved) </a:t>
            </a: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</a:rPr>
              <a:t>with anticipated additional 350 before the end of the year. </a:t>
            </a:r>
            <a:endParaRPr sz="17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6b1574cce5_2_30"/>
          <p:cNvSpPr txBox="1">
            <a:spLocks noGrp="1"/>
          </p:cNvSpPr>
          <p:nvPr>
            <p:ph type="ctrTitle"/>
          </p:nvPr>
        </p:nvSpPr>
        <p:spPr>
          <a:xfrm>
            <a:off x="3200400" y="4208929"/>
            <a:ext cx="5459100" cy="1048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Mental Illness</a:t>
            </a:r>
            <a:endParaRPr/>
          </a:p>
        </p:txBody>
      </p:sp>
      <p:pic>
        <p:nvPicPr>
          <p:cNvPr id="330" name="Google Shape;330;g6b1574cce5_2_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0708" y="906982"/>
            <a:ext cx="2601987" cy="2420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"/>
          <p:cNvSpPr txBox="1">
            <a:spLocks noGrp="1"/>
          </p:cNvSpPr>
          <p:nvPr>
            <p:ph type="title"/>
          </p:nvPr>
        </p:nvSpPr>
        <p:spPr>
          <a:xfrm>
            <a:off x="457199" y="791312"/>
            <a:ext cx="650837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entury Gothic"/>
              <a:buNone/>
            </a:pPr>
            <a:r>
              <a:rPr lang="en-US" sz="4000" b="1" dirty="0"/>
              <a:t>Education</a:t>
            </a:r>
            <a:br>
              <a:rPr lang="en-US" sz="4000" b="1" dirty="0"/>
            </a:br>
            <a:r>
              <a:rPr lang="en-US" sz="4000" b="1" dirty="0"/>
              <a:t>HiSet</a:t>
            </a:r>
            <a:endParaRPr sz="4000" b="1" dirty="0"/>
          </a:p>
        </p:txBody>
      </p:sp>
      <p:sp>
        <p:nvSpPr>
          <p:cNvPr id="7" name="Google Shape;191;p5"/>
          <p:cNvSpPr txBox="1">
            <a:spLocks noGrp="1"/>
          </p:cNvSpPr>
          <p:nvPr>
            <p:ph type="body" idx="1"/>
          </p:nvPr>
        </p:nvSpPr>
        <p:spPr>
          <a:xfrm>
            <a:off x="457199" y="1723297"/>
            <a:ext cx="8312574" cy="4549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spcBef>
                <a:spcPts val="1800"/>
              </a:spcBef>
              <a:spcAft>
                <a:spcPts val="0"/>
              </a:spcAft>
              <a:buSzPts val="2000"/>
              <a:buChar char="◼"/>
            </a:pPr>
            <a:r>
              <a:rPr lang="en-US" dirty="0" smtClean="0">
                <a:solidFill>
                  <a:schemeClr val="dk1"/>
                </a:solidFill>
              </a:rPr>
              <a:t>77% of Iowa’s Incarcerated Individuals have a high school level of education or higher:</a:t>
            </a:r>
            <a:endParaRPr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527539" y="2720853"/>
          <a:ext cx="8242234" cy="3762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513231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entury Gothic"/>
              <a:buNone/>
            </a:pPr>
            <a:r>
              <a:rPr lang="en-US" sz="4000" b="1"/>
              <a:t>Mental Illness</a:t>
            </a:r>
            <a:endParaRPr sz="4000" b="1"/>
          </a:p>
        </p:txBody>
      </p:sp>
      <p:sp>
        <p:nvSpPr>
          <p:cNvPr id="336" name="Google Shape;336;p2"/>
          <p:cNvSpPr txBox="1">
            <a:spLocks noGrp="1"/>
          </p:cNvSpPr>
          <p:nvPr>
            <p:ph type="body" idx="1"/>
          </p:nvPr>
        </p:nvSpPr>
        <p:spPr>
          <a:xfrm>
            <a:off x="457199" y="2209800"/>
            <a:ext cx="8131176" cy="391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SzPts val="2000"/>
              <a:buChar char="◼"/>
            </a:pPr>
            <a:r>
              <a:rPr lang="en-US" dirty="0"/>
              <a:t>The Iowa Department of Corrections is </a:t>
            </a:r>
            <a:r>
              <a:rPr lang="en-US" dirty="0" smtClean="0"/>
              <a:t>one of the largest mental </a:t>
            </a:r>
            <a:r>
              <a:rPr lang="en-US" dirty="0"/>
              <a:t>health </a:t>
            </a:r>
            <a:r>
              <a:rPr lang="en-US" dirty="0" smtClean="0"/>
              <a:t>providers </a:t>
            </a:r>
            <a:r>
              <a:rPr lang="en-US" dirty="0"/>
              <a:t>in the </a:t>
            </a:r>
            <a:r>
              <a:rPr lang="en-US" dirty="0" smtClean="0"/>
              <a:t>state.</a:t>
            </a:r>
            <a:endParaRPr dirty="0"/>
          </a:p>
          <a:p>
            <a:pPr marL="228600" lvl="0" indent="-228600" algn="l" rtl="0">
              <a:spcBef>
                <a:spcPts val="1800"/>
              </a:spcBef>
              <a:spcAft>
                <a:spcPts val="0"/>
              </a:spcAft>
              <a:buSzPts val="2000"/>
              <a:buNone/>
            </a:pPr>
            <a:endParaRPr dirty="0"/>
          </a:p>
          <a:p>
            <a:pPr marL="4572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 dirty="0"/>
              <a:t>Of those </a:t>
            </a:r>
            <a:r>
              <a:rPr lang="en-US" dirty="0" smtClean="0"/>
              <a:t>incarcerated:</a:t>
            </a:r>
          </a:p>
          <a:p>
            <a:pPr marL="457200" lvl="1" indent="-228600"/>
            <a:r>
              <a:rPr lang="en-US" dirty="0" smtClean="0"/>
              <a:t>20</a:t>
            </a:r>
            <a:r>
              <a:rPr lang="en-US" dirty="0"/>
              <a:t>% have an identified serious mental illness</a:t>
            </a:r>
            <a:endParaRPr dirty="0"/>
          </a:p>
          <a:p>
            <a:pPr marL="914400" lvl="3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 dirty="0"/>
              <a:t>Serious mental illness is defined as M</a:t>
            </a:r>
            <a:r>
              <a:rPr lang="en-US" dirty="0" smtClean="0"/>
              <a:t>ajor </a:t>
            </a:r>
            <a:r>
              <a:rPr lang="en-US" dirty="0"/>
              <a:t>D</a:t>
            </a:r>
            <a:r>
              <a:rPr lang="en-US" dirty="0" smtClean="0"/>
              <a:t>epression, Schizophrenia, Bipolar, and Organic Mental Disorders (Dementia).</a:t>
            </a:r>
            <a:endParaRPr dirty="0"/>
          </a:p>
          <a:p>
            <a:pPr marL="685800" lvl="2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 dirty="0" smtClean="0"/>
              <a:t>40</a:t>
            </a:r>
            <a:r>
              <a:rPr lang="en-US" dirty="0"/>
              <a:t>% have an other mental </a:t>
            </a:r>
            <a:r>
              <a:rPr lang="en-US" dirty="0" smtClean="0"/>
              <a:t>illness </a:t>
            </a:r>
          </a:p>
          <a:p>
            <a:pPr marL="1143000" lvl="3" indent="-228600"/>
            <a:r>
              <a:rPr lang="en-US" dirty="0" smtClean="0"/>
              <a:t>Other mental illness includes </a:t>
            </a:r>
            <a:r>
              <a:rPr lang="en-US" dirty="0"/>
              <a:t>S</a:t>
            </a:r>
            <a:r>
              <a:rPr lang="en-US" dirty="0" smtClean="0"/>
              <a:t>ubstance Use Disorders, Anxiety </a:t>
            </a:r>
            <a:r>
              <a:rPr lang="en-US" dirty="0"/>
              <a:t>D</a:t>
            </a:r>
            <a:r>
              <a:rPr lang="en-US" dirty="0" smtClean="0"/>
              <a:t>isorders, PTSD, and Personality </a:t>
            </a:r>
            <a:r>
              <a:rPr lang="en-US" dirty="0"/>
              <a:t>D</a:t>
            </a:r>
            <a:r>
              <a:rPr lang="en-US" dirty="0" smtClean="0"/>
              <a:t>isorders. </a:t>
            </a:r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entury Gothic"/>
              <a:buNone/>
            </a:pPr>
            <a:r>
              <a:rPr lang="en-US" sz="4000" b="1"/>
              <a:t>Mental Illness Cont…</a:t>
            </a:r>
            <a:endParaRPr sz="4000" b="1"/>
          </a:p>
        </p:txBody>
      </p:sp>
      <p:sp>
        <p:nvSpPr>
          <p:cNvPr id="342" name="Google Shape;342;p3"/>
          <p:cNvSpPr txBox="1">
            <a:spLocks noGrp="1"/>
          </p:cNvSpPr>
          <p:nvPr>
            <p:ph type="body" idx="1"/>
          </p:nvPr>
        </p:nvSpPr>
        <p:spPr>
          <a:xfrm>
            <a:off x="457199" y="2209800"/>
            <a:ext cx="8353426" cy="391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SzPts val="2000"/>
              <a:buChar char="◼"/>
            </a:pPr>
            <a:r>
              <a:rPr lang="en-US" dirty="0"/>
              <a:t>29% of women and 19% of men are identified as having a serious mental illness</a:t>
            </a:r>
            <a:endParaRPr dirty="0"/>
          </a:p>
          <a:p>
            <a:pPr marL="228600" lvl="0" indent="-228600" algn="l" rtl="0">
              <a:spcBef>
                <a:spcPts val="1800"/>
              </a:spcBef>
              <a:spcAft>
                <a:spcPts val="0"/>
              </a:spcAft>
              <a:buSzPts val="2000"/>
              <a:buChar char="◼"/>
            </a:pPr>
            <a:r>
              <a:rPr lang="en-US" dirty="0"/>
              <a:t>Most common types of mental health disorders include</a:t>
            </a:r>
            <a:endParaRPr dirty="0"/>
          </a:p>
          <a:p>
            <a:pPr marL="4572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 dirty="0"/>
              <a:t>Substance use disorders</a:t>
            </a:r>
            <a:endParaRPr dirty="0"/>
          </a:p>
          <a:p>
            <a:pPr marL="4572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 dirty="0"/>
              <a:t>Adjustment disorders (other than PTSD)</a:t>
            </a:r>
            <a:endParaRPr dirty="0"/>
          </a:p>
          <a:p>
            <a:pPr marL="4572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 dirty="0"/>
              <a:t>Anxiety, dissociative, and somatoform disorders</a:t>
            </a:r>
            <a:endParaRPr dirty="0"/>
          </a:p>
          <a:p>
            <a:pPr marL="4572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 dirty="0"/>
              <a:t>Psychosis or psychotic disorders</a:t>
            </a:r>
            <a:endParaRPr dirty="0"/>
          </a:p>
          <a:p>
            <a:pPr marL="4572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 dirty="0"/>
              <a:t>Depression and major depression disorders</a:t>
            </a:r>
            <a:endParaRPr dirty="0"/>
          </a:p>
          <a:p>
            <a:pPr marL="4572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6b1574cce5_2_0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Mental Illness Cont...</a:t>
            </a:r>
            <a:endParaRPr b="1"/>
          </a:p>
        </p:txBody>
      </p:sp>
      <p:sp>
        <p:nvSpPr>
          <p:cNvPr id="348" name="Google Shape;348;g6b1574cce5_2_0"/>
          <p:cNvSpPr txBox="1">
            <a:spLocks noGrp="1"/>
          </p:cNvSpPr>
          <p:nvPr>
            <p:ph type="body" idx="1"/>
          </p:nvPr>
        </p:nvSpPr>
        <p:spPr>
          <a:xfrm>
            <a:off x="457200" y="2209800"/>
            <a:ext cx="8394600" cy="3916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dirty="0">
                <a:solidFill>
                  <a:schemeClr val="dk1"/>
                </a:solidFill>
              </a:rPr>
              <a:t>Making appropriate diagnosis is difficult due to such severe comorbid issues such as substance abuse, trauma, learning difficulties, and personality disorders. Current caseloads are not only large but very </a:t>
            </a:r>
            <a:r>
              <a:rPr lang="en-US" sz="2800" dirty="0" smtClean="0">
                <a:solidFill>
                  <a:schemeClr val="dk1"/>
                </a:solidFill>
              </a:rPr>
              <a:t>complex.</a:t>
            </a:r>
            <a:endParaRPr sz="28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6b1574cce5_2_6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Mental Health Cont...</a:t>
            </a:r>
            <a:endParaRPr b="1"/>
          </a:p>
        </p:txBody>
      </p:sp>
      <p:sp>
        <p:nvSpPr>
          <p:cNvPr id="354" name="Google Shape;354;g6b1574cce5_2_6"/>
          <p:cNvSpPr txBox="1">
            <a:spLocks noGrp="1"/>
          </p:cNvSpPr>
          <p:nvPr>
            <p:ph type="body" idx="1"/>
          </p:nvPr>
        </p:nvSpPr>
        <p:spPr>
          <a:xfrm>
            <a:off x="457198" y="2209800"/>
            <a:ext cx="8404861" cy="3916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dirty="0"/>
              <a:t>Staffing Issues: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</a:rPr>
              <a:t>•Mental health treatment offered at all nine prisons (psychotherapy, medication management, group therapy)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</a:rPr>
              <a:t>•27 psychologists at the institutions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</a:rPr>
              <a:t>•Nine full time psychiatrists, one psych ARNP, seven part time psychiatrists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</a:rPr>
              <a:t>•Just added a part time psychiatric ARNP to see CBC patients in work release and to assist with overflow work on the institution side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</a:rPr>
              <a:t>•Face to face psychiatry at five of the nine </a:t>
            </a:r>
            <a:r>
              <a:rPr lang="en-US" sz="1400" dirty="0" smtClean="0">
                <a:solidFill>
                  <a:schemeClr val="dk1"/>
                </a:solidFill>
              </a:rPr>
              <a:t>prisons &amp; </a:t>
            </a:r>
            <a:r>
              <a:rPr lang="en-US" sz="1400" dirty="0" err="1" smtClean="0">
                <a:solidFill>
                  <a:schemeClr val="dk1"/>
                </a:solidFill>
              </a:rPr>
              <a:t>telepsych</a:t>
            </a:r>
            <a:r>
              <a:rPr lang="en-US" sz="1400" dirty="0" smtClean="0">
                <a:solidFill>
                  <a:schemeClr val="dk1"/>
                </a:solidFill>
              </a:rPr>
              <a:t> </a:t>
            </a:r>
            <a:r>
              <a:rPr lang="en-US" sz="1400" dirty="0">
                <a:solidFill>
                  <a:schemeClr val="dk1"/>
                </a:solidFill>
              </a:rPr>
              <a:t>at four 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</a:rPr>
              <a:t>•Providers are working heavy caseloads to keep up with the daily management of the mental health issues and not educational groups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6b1574cce5_2_12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Mental Illness Cont...</a:t>
            </a:r>
            <a:endParaRPr b="1"/>
          </a:p>
        </p:txBody>
      </p:sp>
      <p:sp>
        <p:nvSpPr>
          <p:cNvPr id="360" name="Google Shape;360;g6b1574cce5_2_12"/>
          <p:cNvSpPr txBox="1">
            <a:spLocks noGrp="1"/>
          </p:cNvSpPr>
          <p:nvPr>
            <p:ph type="body" idx="1"/>
          </p:nvPr>
        </p:nvSpPr>
        <p:spPr>
          <a:xfrm>
            <a:off x="457200" y="2209800"/>
            <a:ext cx="8325900" cy="3916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dirty="0"/>
              <a:t>Intervention and </a:t>
            </a:r>
            <a:r>
              <a:rPr lang="en-US" dirty="0" smtClean="0"/>
              <a:t>Cost Issues: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</a:rPr>
              <a:t>•Pharmacy budget for mental health issues approximately $800,000 per year. Down from $1.6 million a few years ago due to lower costs of generics, prescription monitoring and supervision of </a:t>
            </a:r>
            <a:r>
              <a:rPr lang="en-US" sz="1600" dirty="0" smtClean="0">
                <a:solidFill>
                  <a:schemeClr val="dk1"/>
                </a:solidFill>
              </a:rPr>
              <a:t>physicians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</a:rPr>
              <a:t>•Despite shortages of mental health providers in the community, recruitment to DOC jobs has been </a:t>
            </a:r>
            <a:r>
              <a:rPr lang="en-US" sz="1600" dirty="0" smtClean="0">
                <a:solidFill>
                  <a:schemeClr val="dk1"/>
                </a:solidFill>
              </a:rPr>
              <a:t>successful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</a:rPr>
              <a:t>•New programs such as Medication Assisted Therapy for those with opiate use disorders and Moral Reconation Therapy (MRT) as a psychological  intervention for personality disorders, trauma and substance abuse are works in progress</a:t>
            </a:r>
            <a:r>
              <a:rPr lang="en-US" sz="16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6b1574cce5_2_18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Mental Health Cont...</a:t>
            </a:r>
            <a:endParaRPr b="1"/>
          </a:p>
        </p:txBody>
      </p:sp>
      <p:sp>
        <p:nvSpPr>
          <p:cNvPr id="366" name="Google Shape;366;g6b1574cce5_2_18"/>
          <p:cNvSpPr txBox="1">
            <a:spLocks noGrp="1"/>
          </p:cNvSpPr>
          <p:nvPr>
            <p:ph type="body" idx="1"/>
          </p:nvPr>
        </p:nvSpPr>
        <p:spPr>
          <a:xfrm>
            <a:off x="457200" y="2209800"/>
            <a:ext cx="8403300" cy="3916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dirty="0"/>
              <a:t>Current Management </a:t>
            </a:r>
            <a:r>
              <a:rPr lang="en-US" dirty="0" smtClean="0"/>
              <a:t>Issues: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</a:rPr>
              <a:t>•Need additional staff trained in group therapy modalities such as </a:t>
            </a:r>
            <a:r>
              <a:rPr lang="en-US" sz="1600" dirty="0" smtClean="0">
                <a:solidFill>
                  <a:schemeClr val="dk1"/>
                </a:solidFill>
              </a:rPr>
              <a:t>MRT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</a:rPr>
              <a:t>•With over 500 admits a month, could certainly use more psychology staff for screening, treatment, educational groups and discharge </a:t>
            </a:r>
            <a:r>
              <a:rPr lang="en-US" sz="1600" dirty="0" smtClean="0">
                <a:solidFill>
                  <a:schemeClr val="dk1"/>
                </a:solidFill>
              </a:rPr>
              <a:t>planning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</a:rPr>
              <a:t>•A major concern is the struggle to find mental health treatment after release due to long wait lists, lack of community providers, no Medicaid for work release </a:t>
            </a:r>
            <a:r>
              <a:rPr lang="en-US" sz="1600" dirty="0" smtClean="0">
                <a:solidFill>
                  <a:schemeClr val="dk1"/>
                </a:solidFill>
              </a:rPr>
              <a:t>offenders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</a:rPr>
              <a:t>•Attempting to do </a:t>
            </a:r>
            <a:r>
              <a:rPr lang="en-US" sz="1600" dirty="0" err="1">
                <a:solidFill>
                  <a:schemeClr val="dk1"/>
                </a:solidFill>
              </a:rPr>
              <a:t>telepsych</a:t>
            </a:r>
            <a:r>
              <a:rPr lang="en-US" sz="1600" dirty="0">
                <a:solidFill>
                  <a:schemeClr val="dk1"/>
                </a:solidFill>
              </a:rPr>
              <a:t> treatment to CBC population starting February 2020 for work release patients and those awaiting community </a:t>
            </a:r>
            <a:r>
              <a:rPr lang="en-US" sz="1600" dirty="0" smtClean="0">
                <a:solidFill>
                  <a:schemeClr val="dk1"/>
                </a:solidFill>
              </a:rPr>
              <a:t>appointments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6b1574cce5_2_24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Mental Health Cont...</a:t>
            </a:r>
            <a:endParaRPr b="1"/>
          </a:p>
        </p:txBody>
      </p:sp>
      <p:sp>
        <p:nvSpPr>
          <p:cNvPr id="372" name="Google Shape;372;g6b1574cce5_2_24"/>
          <p:cNvSpPr txBox="1">
            <a:spLocks noGrp="1"/>
          </p:cNvSpPr>
          <p:nvPr>
            <p:ph type="body" idx="1"/>
          </p:nvPr>
        </p:nvSpPr>
        <p:spPr>
          <a:xfrm>
            <a:off x="457200" y="2057400"/>
            <a:ext cx="8403300" cy="406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dirty="0"/>
              <a:t>Recidivism and Placement </a:t>
            </a:r>
            <a:r>
              <a:rPr lang="en-US" dirty="0" smtClean="0"/>
              <a:t>Issues:</a:t>
            </a:r>
            <a:endParaRPr dirty="0"/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1400" dirty="0" smtClean="0">
                <a:solidFill>
                  <a:schemeClr val="dk1"/>
                </a:solidFill>
              </a:rPr>
              <a:t>66% of those with correctional involvement who have mental illness recidivate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1400" dirty="0" smtClean="0">
                <a:solidFill>
                  <a:schemeClr val="dk1"/>
                </a:solidFill>
              </a:rPr>
              <a:t>Very </a:t>
            </a:r>
            <a:r>
              <a:rPr lang="en-US" sz="1400" dirty="0">
                <a:solidFill>
                  <a:schemeClr val="dk1"/>
                </a:solidFill>
              </a:rPr>
              <a:t>difficult at times to find providers who can see our patients in timely </a:t>
            </a:r>
            <a:r>
              <a:rPr lang="en-US" sz="1400" dirty="0" smtClean="0">
                <a:solidFill>
                  <a:schemeClr val="dk1"/>
                </a:solidFill>
              </a:rPr>
              <a:t>manner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1400" dirty="0" smtClean="0">
                <a:solidFill>
                  <a:schemeClr val="dk1"/>
                </a:solidFill>
              </a:rPr>
              <a:t>Methamphetamine </a:t>
            </a:r>
            <a:r>
              <a:rPr lang="en-US" sz="1400" dirty="0">
                <a:solidFill>
                  <a:schemeClr val="dk1"/>
                </a:solidFill>
              </a:rPr>
              <a:t>is becoming even more powerful and designer drugs are more readily available all causing relapse of mental </a:t>
            </a:r>
            <a:r>
              <a:rPr lang="en-US" sz="1400" dirty="0" smtClean="0">
                <a:solidFill>
                  <a:schemeClr val="dk1"/>
                </a:solidFill>
              </a:rPr>
              <a:t>illness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1400" dirty="0" smtClean="0">
                <a:solidFill>
                  <a:schemeClr val="dk1"/>
                </a:solidFill>
              </a:rPr>
              <a:t>No </a:t>
            </a:r>
            <a:r>
              <a:rPr lang="en-US" sz="1400" dirty="0">
                <a:solidFill>
                  <a:schemeClr val="dk1"/>
                </a:solidFill>
              </a:rPr>
              <a:t>specific medical intervention for amphetamine </a:t>
            </a:r>
            <a:r>
              <a:rPr lang="en-US" sz="1400" dirty="0" smtClean="0">
                <a:solidFill>
                  <a:schemeClr val="dk1"/>
                </a:solidFill>
              </a:rPr>
              <a:t>abuse</a:t>
            </a:r>
            <a:endParaRPr sz="1400" dirty="0">
              <a:solidFill>
                <a:schemeClr val="dk1"/>
              </a:solidFill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1400" dirty="0" smtClean="0">
                <a:solidFill>
                  <a:schemeClr val="dk1"/>
                </a:solidFill>
              </a:rPr>
              <a:t>Reticence </a:t>
            </a:r>
            <a:r>
              <a:rPr lang="en-US" sz="1400" dirty="0">
                <a:solidFill>
                  <a:schemeClr val="dk1"/>
                </a:solidFill>
              </a:rPr>
              <a:t>of outside providers to see our </a:t>
            </a:r>
            <a:r>
              <a:rPr lang="en-US" sz="1400" dirty="0" smtClean="0">
                <a:solidFill>
                  <a:schemeClr val="dk1"/>
                </a:solidFill>
              </a:rPr>
              <a:t>patients</a:t>
            </a:r>
            <a:endParaRPr sz="1400" dirty="0">
              <a:solidFill>
                <a:schemeClr val="dk1"/>
              </a:solidFill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1400" dirty="0" smtClean="0">
                <a:solidFill>
                  <a:schemeClr val="dk1"/>
                </a:solidFill>
              </a:rPr>
              <a:t>Placement </a:t>
            </a:r>
            <a:r>
              <a:rPr lang="en-US" sz="1400" dirty="0">
                <a:solidFill>
                  <a:schemeClr val="dk1"/>
                </a:solidFill>
              </a:rPr>
              <a:t>options are difficult at times due to past charges as well as complex needs. Dire need of housing unit for these </a:t>
            </a:r>
            <a:r>
              <a:rPr lang="en-US" sz="1400" dirty="0" smtClean="0">
                <a:solidFill>
                  <a:schemeClr val="dk1"/>
                </a:solidFill>
              </a:rPr>
              <a:t>patients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1400" dirty="0" smtClean="0">
                <a:solidFill>
                  <a:schemeClr val="dk1"/>
                </a:solidFill>
              </a:rPr>
              <a:t>Relapse is a real and reoccurring phenomena in the course </a:t>
            </a:r>
            <a:r>
              <a:rPr lang="en-US" sz="1400" smtClean="0">
                <a:solidFill>
                  <a:schemeClr val="dk1"/>
                </a:solidFill>
              </a:rPr>
              <a:t>of psychiatric disorders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6b1574cce5_4_1652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000" b="1" dirty="0"/>
              <a:t>Education</a:t>
            </a:r>
            <a:endParaRPr sz="40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/>
              <a:t>HiSet</a:t>
            </a:r>
            <a:endParaRPr dirty="0"/>
          </a:p>
        </p:txBody>
      </p:sp>
      <p:sp>
        <p:nvSpPr>
          <p:cNvPr id="392" name="Google Shape;392;g6b1574cce5_4_1652"/>
          <p:cNvSpPr txBox="1">
            <a:spLocks noGrp="1"/>
          </p:cNvSpPr>
          <p:nvPr>
            <p:ph type="body" idx="1"/>
          </p:nvPr>
        </p:nvSpPr>
        <p:spPr>
          <a:xfrm>
            <a:off x="457200" y="2209800"/>
            <a:ext cx="8457300" cy="3916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chemeClr val="accent1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sz="1400" dirty="0" smtClean="0">
                <a:solidFill>
                  <a:schemeClr val="dk1"/>
                </a:solidFill>
              </a:rPr>
              <a:t>Incarcerated individuals </a:t>
            </a:r>
            <a:r>
              <a:rPr lang="en-US" sz="1400" dirty="0">
                <a:solidFill>
                  <a:schemeClr val="dk1"/>
                </a:solidFill>
              </a:rPr>
              <a:t>that do not have </a:t>
            </a:r>
            <a:r>
              <a:rPr lang="en-US" sz="1400" dirty="0" smtClean="0">
                <a:solidFill>
                  <a:schemeClr val="dk1"/>
                </a:solidFill>
              </a:rPr>
              <a:t>a </a:t>
            </a:r>
            <a:r>
              <a:rPr lang="en-US" sz="1400" dirty="0">
                <a:solidFill>
                  <a:schemeClr val="dk1"/>
                </a:solidFill>
              </a:rPr>
              <a:t>high school level of </a:t>
            </a:r>
            <a:r>
              <a:rPr lang="en-US" sz="1400" dirty="0" smtClean="0">
                <a:solidFill>
                  <a:schemeClr val="dk1"/>
                </a:solidFill>
              </a:rPr>
              <a:t>education are provided instructor-led HiSet instruction</a:t>
            </a:r>
            <a:r>
              <a:rPr lang="en-US" sz="1400" dirty="0">
                <a:solidFill>
                  <a:schemeClr val="dk1"/>
                </a:solidFill>
              </a:rPr>
              <a:t> </a:t>
            </a:r>
            <a:r>
              <a:rPr lang="en-US" sz="1400" dirty="0" smtClean="0">
                <a:solidFill>
                  <a:schemeClr val="dk1"/>
                </a:solidFill>
              </a:rPr>
              <a:t>established through partnerships with community colleges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accent1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sz="1400" dirty="0">
                <a:solidFill>
                  <a:schemeClr val="dk1"/>
                </a:solidFill>
              </a:rPr>
              <a:t>Current policy requires HiSet for </a:t>
            </a:r>
            <a:r>
              <a:rPr lang="en-US" sz="1400" dirty="0" smtClean="0">
                <a:solidFill>
                  <a:schemeClr val="dk1"/>
                </a:solidFill>
              </a:rPr>
              <a:t>incarcerated </a:t>
            </a:r>
            <a:r>
              <a:rPr lang="en-US" sz="1400" dirty="0">
                <a:solidFill>
                  <a:schemeClr val="dk1"/>
                </a:solidFill>
              </a:rPr>
              <a:t>i</a:t>
            </a:r>
            <a:r>
              <a:rPr lang="en-US" sz="1400" dirty="0" smtClean="0">
                <a:solidFill>
                  <a:schemeClr val="dk1"/>
                </a:solidFill>
              </a:rPr>
              <a:t>ndividuals </a:t>
            </a:r>
            <a:r>
              <a:rPr lang="en-US" sz="1400" dirty="0">
                <a:solidFill>
                  <a:schemeClr val="dk1"/>
                </a:solidFill>
              </a:rPr>
              <a:t>age 21 and younger that do not have a </a:t>
            </a:r>
            <a:r>
              <a:rPr lang="en-US" sz="1400" dirty="0" smtClean="0">
                <a:solidFill>
                  <a:schemeClr val="dk1"/>
                </a:solidFill>
              </a:rPr>
              <a:t>high school </a:t>
            </a:r>
            <a:r>
              <a:rPr lang="en-US" sz="1400" dirty="0">
                <a:solidFill>
                  <a:schemeClr val="dk1"/>
                </a:solidFill>
              </a:rPr>
              <a:t>diploma – it is encouraged for anyone 22 and older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accent1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sz="1400" dirty="0">
                <a:solidFill>
                  <a:schemeClr val="dk1"/>
                </a:solidFill>
              </a:rPr>
              <a:t>There are 578 </a:t>
            </a:r>
            <a:r>
              <a:rPr lang="en-US" sz="1400" dirty="0" smtClean="0">
                <a:solidFill>
                  <a:schemeClr val="dk1"/>
                </a:solidFill>
              </a:rPr>
              <a:t>incarcerated individuals </a:t>
            </a:r>
            <a:r>
              <a:rPr lang="en-US" sz="1400" dirty="0">
                <a:solidFill>
                  <a:schemeClr val="dk1"/>
                </a:solidFill>
              </a:rPr>
              <a:t>in a HiSet program, with 294 waiting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rgbClr val="4C0000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sz="1400" dirty="0">
                <a:solidFill>
                  <a:schemeClr val="dk1"/>
                </a:solidFill>
              </a:rPr>
              <a:t>44% of </a:t>
            </a:r>
            <a:r>
              <a:rPr lang="en-US" sz="1400" dirty="0" smtClean="0">
                <a:solidFill>
                  <a:schemeClr val="dk1"/>
                </a:solidFill>
              </a:rPr>
              <a:t>incarcerated </a:t>
            </a:r>
            <a:r>
              <a:rPr lang="en-US" sz="1400" dirty="0">
                <a:solidFill>
                  <a:schemeClr val="dk1"/>
                </a:solidFill>
              </a:rPr>
              <a:t>i</a:t>
            </a:r>
            <a:r>
              <a:rPr lang="en-US" sz="1400" dirty="0" smtClean="0">
                <a:solidFill>
                  <a:schemeClr val="dk1"/>
                </a:solidFill>
              </a:rPr>
              <a:t>ndividuals </a:t>
            </a:r>
            <a:r>
              <a:rPr lang="en-US" sz="1400" dirty="0">
                <a:solidFill>
                  <a:schemeClr val="dk1"/>
                </a:solidFill>
              </a:rPr>
              <a:t>that do not have a High School diploma </a:t>
            </a:r>
            <a:r>
              <a:rPr lang="en-US" sz="1400" dirty="0" smtClean="0">
                <a:solidFill>
                  <a:schemeClr val="dk1"/>
                </a:solidFill>
              </a:rPr>
              <a:t>or the equivalent </a:t>
            </a:r>
            <a:r>
              <a:rPr lang="en-US" sz="1400" dirty="0">
                <a:solidFill>
                  <a:schemeClr val="dk1"/>
                </a:solidFill>
              </a:rPr>
              <a:t>are either in the HiSet program or are waiting to attend class 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6b1574cce5_4_1660"/>
          <p:cNvSpPr txBox="1">
            <a:spLocks noGrp="1"/>
          </p:cNvSpPr>
          <p:nvPr>
            <p:ph type="title"/>
          </p:nvPr>
        </p:nvSpPr>
        <p:spPr>
          <a:xfrm>
            <a:off x="457200" y="914400"/>
            <a:ext cx="6508500" cy="769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Education HiSet</a:t>
            </a:r>
            <a:endParaRPr b="1" dirty="0"/>
          </a:p>
        </p:txBody>
      </p:sp>
      <p:sp>
        <p:nvSpPr>
          <p:cNvPr id="398" name="Google Shape;398;g6b1574cce5_4_1660"/>
          <p:cNvSpPr txBox="1">
            <a:spLocks noGrp="1"/>
          </p:cNvSpPr>
          <p:nvPr>
            <p:ph type="body" idx="1"/>
          </p:nvPr>
        </p:nvSpPr>
        <p:spPr>
          <a:xfrm>
            <a:off x="457199" y="2209800"/>
            <a:ext cx="6508500" cy="3916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9" name="Google Shape;399;g6b1574cce5_4_16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910625"/>
            <a:ext cx="8023499" cy="435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g6b1574cce5_4_16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7900" y="2917170"/>
            <a:ext cx="8023499" cy="3351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6b1574cce5_4_1669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/>
              <a:t>Education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Lifeskills</a:t>
            </a:r>
            <a:endParaRPr/>
          </a:p>
        </p:txBody>
      </p:sp>
      <p:sp>
        <p:nvSpPr>
          <p:cNvPr id="406" name="Google Shape;406;g6b1574cce5_4_1669"/>
          <p:cNvSpPr txBox="1">
            <a:spLocks noGrp="1"/>
          </p:cNvSpPr>
          <p:nvPr>
            <p:ph type="body" idx="1"/>
          </p:nvPr>
        </p:nvSpPr>
        <p:spPr>
          <a:xfrm>
            <a:off x="457198" y="2209800"/>
            <a:ext cx="8412481" cy="3916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chemeClr val="accent1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dirty="0">
                <a:solidFill>
                  <a:schemeClr val="dk1"/>
                </a:solidFill>
              </a:rPr>
              <a:t>Iowa DOC provides a very successful </a:t>
            </a:r>
            <a:r>
              <a:rPr lang="en-US" dirty="0" smtClean="0">
                <a:solidFill>
                  <a:schemeClr val="dk1"/>
                </a:solidFill>
              </a:rPr>
              <a:t>Life Skills </a:t>
            </a:r>
            <a:r>
              <a:rPr lang="en-US" dirty="0">
                <a:solidFill>
                  <a:schemeClr val="dk1"/>
                </a:solidFill>
              </a:rPr>
              <a:t>program that is taught in 8 out of the 9 correctional facilities (Iowa State Penitentiary is the </a:t>
            </a:r>
            <a:r>
              <a:rPr lang="en-US" dirty="0" smtClean="0">
                <a:solidFill>
                  <a:schemeClr val="dk1"/>
                </a:solidFill>
              </a:rPr>
              <a:t>one </a:t>
            </a:r>
            <a:r>
              <a:rPr lang="en-US" dirty="0">
                <a:solidFill>
                  <a:schemeClr val="dk1"/>
                </a:solidFill>
              </a:rPr>
              <a:t>exception</a:t>
            </a:r>
            <a:r>
              <a:rPr lang="en-US" dirty="0" smtClean="0">
                <a:solidFill>
                  <a:schemeClr val="dk1"/>
                </a:solidFill>
              </a:rPr>
              <a:t>)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4C0000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sz="1800" dirty="0">
                <a:solidFill>
                  <a:schemeClr val="dk1"/>
                </a:solidFill>
              </a:rPr>
              <a:t>Over a 5-year period (2015 thru 2019), there were an average of 526 </a:t>
            </a:r>
            <a:r>
              <a:rPr lang="en-US" sz="1800" dirty="0" smtClean="0">
                <a:solidFill>
                  <a:schemeClr val="dk1"/>
                </a:solidFill>
              </a:rPr>
              <a:t>incarcerated </a:t>
            </a:r>
            <a:r>
              <a:rPr lang="en-US" sz="1800" dirty="0">
                <a:solidFill>
                  <a:schemeClr val="dk1"/>
                </a:solidFill>
              </a:rPr>
              <a:t>i</a:t>
            </a:r>
            <a:r>
              <a:rPr lang="en-US" sz="1800" dirty="0" smtClean="0">
                <a:solidFill>
                  <a:schemeClr val="dk1"/>
                </a:solidFill>
              </a:rPr>
              <a:t>ndividuals </a:t>
            </a:r>
            <a:r>
              <a:rPr lang="en-US" sz="1800" dirty="0">
                <a:solidFill>
                  <a:schemeClr val="dk1"/>
                </a:solidFill>
              </a:rPr>
              <a:t>per year who successfully </a:t>
            </a:r>
            <a:r>
              <a:rPr lang="en-US" sz="1800" dirty="0" smtClean="0">
                <a:solidFill>
                  <a:schemeClr val="dk1"/>
                </a:solidFill>
              </a:rPr>
              <a:t>completed the Life Skills program</a:t>
            </a: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4C0000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sz="1800" dirty="0">
                <a:solidFill>
                  <a:schemeClr val="dk1"/>
                </a:solidFill>
              </a:rPr>
              <a:t>Of the successful completions, 62% were Caucasian, and 38% were </a:t>
            </a:r>
            <a:r>
              <a:rPr lang="en-US" sz="1800" dirty="0" smtClean="0">
                <a:solidFill>
                  <a:schemeClr val="dk1"/>
                </a:solidFill>
              </a:rPr>
              <a:t>people </a:t>
            </a:r>
            <a:r>
              <a:rPr lang="en-US" sz="1800" dirty="0">
                <a:solidFill>
                  <a:schemeClr val="dk1"/>
                </a:solidFill>
              </a:rPr>
              <a:t>of </a:t>
            </a:r>
            <a:r>
              <a:rPr lang="en-US" sz="1800" dirty="0" smtClean="0">
                <a:solidFill>
                  <a:schemeClr val="dk1"/>
                </a:solidFill>
              </a:rPr>
              <a:t>color ;13</a:t>
            </a:r>
            <a:r>
              <a:rPr lang="en-US" sz="1800" dirty="0">
                <a:solidFill>
                  <a:schemeClr val="dk1"/>
                </a:solidFill>
              </a:rPr>
              <a:t>% were female, and 87% were male</a:t>
            </a:r>
            <a:endParaRPr sz="18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6b1574cce5_4_1676"/>
          <p:cNvSpPr txBox="1">
            <a:spLocks noGrp="1"/>
          </p:cNvSpPr>
          <p:nvPr>
            <p:ph type="title"/>
          </p:nvPr>
        </p:nvSpPr>
        <p:spPr>
          <a:xfrm>
            <a:off x="457199" y="914400"/>
            <a:ext cx="65085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Education Recommendations</a:t>
            </a:r>
            <a:endParaRPr b="1"/>
          </a:p>
        </p:txBody>
      </p:sp>
      <p:sp>
        <p:nvSpPr>
          <p:cNvPr id="412" name="Google Shape;412;g6b1574cce5_4_1676"/>
          <p:cNvSpPr txBox="1">
            <a:spLocks noGrp="1"/>
          </p:cNvSpPr>
          <p:nvPr>
            <p:ph type="body" idx="1"/>
          </p:nvPr>
        </p:nvSpPr>
        <p:spPr>
          <a:xfrm>
            <a:off x="457200" y="2209800"/>
            <a:ext cx="8408700" cy="3916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dirty="0">
                <a:solidFill>
                  <a:schemeClr val="accent1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sz="1500" dirty="0">
                <a:solidFill>
                  <a:schemeClr val="dk1"/>
                </a:solidFill>
              </a:rPr>
              <a:t>There are currently over </a:t>
            </a:r>
            <a:r>
              <a:rPr lang="en-US" sz="1500" dirty="0" smtClean="0">
                <a:solidFill>
                  <a:schemeClr val="dk1"/>
                </a:solidFill>
              </a:rPr>
              <a:t>1,100 incarcerated individuals </a:t>
            </a:r>
            <a:r>
              <a:rPr lang="en-US" sz="1500" dirty="0">
                <a:solidFill>
                  <a:schemeClr val="dk1"/>
                </a:solidFill>
              </a:rPr>
              <a:t>without a high school level of education and are not pursuing a diploma.  The ability to secure meaningful employment once released from a correctional facility is challenging, even more so without a high school </a:t>
            </a:r>
            <a:r>
              <a:rPr lang="en-US" sz="1500" dirty="0" smtClean="0">
                <a:solidFill>
                  <a:schemeClr val="dk1"/>
                </a:solidFill>
              </a:rPr>
              <a:t>education</a:t>
            </a:r>
            <a:endParaRPr sz="15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5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dirty="0">
                <a:solidFill>
                  <a:schemeClr val="accent1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sz="1500" dirty="0">
                <a:solidFill>
                  <a:schemeClr val="dk1"/>
                </a:solidFill>
              </a:rPr>
              <a:t>Policies are being reviewed to evaluate the impact of making HiSet mandatory to age 64</a:t>
            </a:r>
            <a:endParaRPr sz="15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5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500" dirty="0">
                <a:solidFill>
                  <a:schemeClr val="accent1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sz="1500" dirty="0">
                <a:solidFill>
                  <a:schemeClr val="dk1"/>
                </a:solidFill>
              </a:rPr>
              <a:t>Cost to increase mandatory educational requirement to age 64 is as follows:</a:t>
            </a:r>
            <a:endParaRPr sz="1500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500" b="1" dirty="0">
                <a:solidFill>
                  <a:srgbClr val="4C0000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sz="1500" b="1" dirty="0">
                <a:solidFill>
                  <a:schemeClr val="dk1"/>
                </a:solidFill>
              </a:rPr>
              <a:t>The initial cost to include everyone currently incarcerated is just over $2 million dollars.</a:t>
            </a:r>
            <a:endParaRPr sz="1500" b="1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500" b="1" dirty="0">
                <a:solidFill>
                  <a:srgbClr val="4C0000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◼</a:t>
            </a:r>
            <a:r>
              <a:rPr lang="en-US" sz="1500" b="1" dirty="0">
                <a:solidFill>
                  <a:schemeClr val="dk1"/>
                </a:solidFill>
              </a:rPr>
              <a:t>The annual extra cost to expand these services and accommodate a higher volume of participants is $75k. </a:t>
            </a:r>
            <a:endParaRPr sz="1500"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8"/>
          <p:cNvSpPr txBox="1">
            <a:spLocks noGrp="1"/>
          </p:cNvSpPr>
          <p:nvPr>
            <p:ph type="title"/>
          </p:nvPr>
        </p:nvSpPr>
        <p:spPr>
          <a:xfrm>
            <a:off x="457199" y="638125"/>
            <a:ext cx="650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entury Gothic"/>
              <a:buNone/>
            </a:pPr>
            <a:r>
              <a:rPr lang="en-US" b="1"/>
              <a:t>Education</a:t>
            </a:r>
            <a:br>
              <a:rPr lang="en-US" b="1"/>
            </a:br>
            <a:r>
              <a:rPr lang="en-US" b="1"/>
              <a:t>Apprenticeship Program</a:t>
            </a:r>
            <a:endParaRPr b="1"/>
          </a:p>
        </p:txBody>
      </p:sp>
      <p:sp>
        <p:nvSpPr>
          <p:cNvPr id="418" name="Google Shape;418;p8"/>
          <p:cNvSpPr txBox="1">
            <a:spLocks noGrp="1"/>
          </p:cNvSpPr>
          <p:nvPr>
            <p:ph type="body" idx="1"/>
          </p:nvPr>
        </p:nvSpPr>
        <p:spPr>
          <a:xfrm>
            <a:off x="1025662" y="1828500"/>
            <a:ext cx="6508500" cy="32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SzPts val="2000"/>
              <a:buChar char="◼"/>
            </a:pPr>
            <a:r>
              <a:rPr lang="en-US"/>
              <a:t>26 Registered Occupations</a:t>
            </a:r>
            <a:endParaRPr/>
          </a:p>
          <a:p>
            <a:pPr marL="228600" lvl="0" indent="-228600" algn="l" rtl="0">
              <a:spcBef>
                <a:spcPts val="1800"/>
              </a:spcBef>
              <a:spcAft>
                <a:spcPts val="0"/>
              </a:spcAft>
              <a:buSzPts val="2000"/>
              <a:buChar char="◼"/>
            </a:pPr>
            <a:r>
              <a:rPr lang="en-US"/>
              <a:t>320 Active Apprentices</a:t>
            </a:r>
            <a:endParaRPr/>
          </a:p>
          <a:p>
            <a:pPr marL="228600" lvl="0" indent="-228600" algn="l" rtl="0">
              <a:spcBef>
                <a:spcPts val="1800"/>
              </a:spcBef>
              <a:spcAft>
                <a:spcPts val="0"/>
              </a:spcAft>
              <a:buSzPts val="2000"/>
              <a:buChar char="◼"/>
            </a:pPr>
            <a:r>
              <a:rPr lang="en-US"/>
              <a:t>216 Completed Apprentices</a:t>
            </a:r>
            <a:endParaRPr/>
          </a:p>
          <a:p>
            <a:pPr marL="228600" lvl="0" indent="-228600" algn="l" rtl="0">
              <a:spcBef>
                <a:spcPts val="1800"/>
              </a:spcBef>
              <a:spcAft>
                <a:spcPts val="0"/>
              </a:spcAft>
              <a:buSzPts val="2000"/>
              <a:buChar char="◼"/>
            </a:pPr>
            <a:r>
              <a:rPr lang="en-US"/>
              <a:t>Future Programs:</a:t>
            </a:r>
            <a:endParaRPr/>
          </a:p>
          <a:p>
            <a:pPr marL="457200" lvl="1" indent="-228600" algn="l" rtl="0">
              <a:spcBef>
                <a:spcPts val="600"/>
              </a:spcBef>
              <a:spcAft>
                <a:spcPts val="0"/>
              </a:spcAft>
              <a:buSzPts val="1800"/>
              <a:buChar char="◼"/>
            </a:pPr>
            <a:r>
              <a:rPr lang="en-US"/>
              <a:t>Nurse Assistant &amp; Construction Laborer</a:t>
            </a:r>
            <a:endParaRPr/>
          </a:p>
        </p:txBody>
      </p:sp>
      <p:pic>
        <p:nvPicPr>
          <p:cNvPr id="419" name="Google Shape;419;p8" descr="Screen Shot 2019-11-10 at 1.34.17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199" y="4399175"/>
            <a:ext cx="7645400" cy="201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6b1574cce5_4_1687"/>
          <p:cNvSpPr txBox="1">
            <a:spLocks noGrp="1"/>
          </p:cNvSpPr>
          <p:nvPr>
            <p:ph type="ctrTitle"/>
          </p:nvPr>
        </p:nvSpPr>
        <p:spPr>
          <a:xfrm>
            <a:off x="1920240" y="4208929"/>
            <a:ext cx="6739260" cy="1048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/>
              <a:t>Community Supervision</a:t>
            </a:r>
            <a:endParaRPr sz="4000" b="1" dirty="0"/>
          </a:p>
        </p:txBody>
      </p:sp>
      <p:pic>
        <p:nvPicPr>
          <p:cNvPr id="426" name="Google Shape;426;g6b1574cce5_4_16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0708" y="906982"/>
            <a:ext cx="2601987" cy="24204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639138"/>
      </p:ext>
    </p:extLst>
  </p:cSld>
  <p:clrMapOvr>
    <a:masterClrMapping/>
  </p:clrMapOvr>
</p:sld>
</file>

<file path=ppt/theme/theme1.xml><?xml version="1.0" encoding="utf-8"?>
<a:theme xmlns:a="http://schemas.openxmlformats.org/drawingml/2006/main" name="Plaza">
  <a:themeElements>
    <a:clrScheme name="Plaza">
      <a:dk1>
        <a:srgbClr val="000000"/>
      </a:dk1>
      <a:lt1>
        <a:srgbClr val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laza">
  <a:themeElements>
    <a:clrScheme name="Plaza">
      <a:dk1>
        <a:srgbClr val="000000"/>
      </a:dk1>
      <a:lt1>
        <a:srgbClr val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1654</Words>
  <Application>Microsoft Office PowerPoint</Application>
  <PresentationFormat>On-screen Show (4:3)</PresentationFormat>
  <Paragraphs>221</Paragraphs>
  <Slides>36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Noto Sans Symbols</vt:lpstr>
      <vt:lpstr>Calibri</vt:lpstr>
      <vt:lpstr>Century Gothic</vt:lpstr>
      <vt:lpstr>Arial</vt:lpstr>
      <vt:lpstr>Stardos Stencil</vt:lpstr>
      <vt:lpstr>Plaza</vt:lpstr>
      <vt:lpstr>Plaza</vt:lpstr>
      <vt:lpstr>Iowa Department of Corrections</vt:lpstr>
      <vt:lpstr>Education</vt:lpstr>
      <vt:lpstr>Education HiSet</vt:lpstr>
      <vt:lpstr>Education HiSet</vt:lpstr>
      <vt:lpstr>Education HiSet</vt:lpstr>
      <vt:lpstr>Education Lifeskills</vt:lpstr>
      <vt:lpstr>Education Recommendations</vt:lpstr>
      <vt:lpstr>Education Apprenticeship Program</vt:lpstr>
      <vt:lpstr>Community Supervision</vt:lpstr>
      <vt:lpstr>CBC Oversight Structure</vt:lpstr>
      <vt:lpstr>Accreditation Areas for Continued Improvement</vt:lpstr>
      <vt:lpstr>Technical Violations</vt:lpstr>
      <vt:lpstr>Iowa Prison Admissions</vt:lpstr>
      <vt:lpstr>Prison Return by Technical Violations</vt:lpstr>
      <vt:lpstr>Probation and Parole Revocations</vt:lpstr>
      <vt:lpstr>CBC New Level System</vt:lpstr>
      <vt:lpstr>CBC Program Inventory </vt:lpstr>
      <vt:lpstr>CBC Statewide Programming Gap </vt:lpstr>
      <vt:lpstr>CBC Statewide Program Dosage Need</vt:lpstr>
      <vt:lpstr>CBC Supervision &amp; Treatment Staffing Needs</vt:lpstr>
      <vt:lpstr>Statewide Geo-Map Risk Level 3, 4, &amp; 5</vt:lpstr>
      <vt:lpstr>Strategies Moving Forward</vt:lpstr>
      <vt:lpstr>Treatment Capacity</vt:lpstr>
      <vt:lpstr>Program Inventory Quality Improvement</vt:lpstr>
      <vt:lpstr>Quality Improvement</vt:lpstr>
      <vt:lpstr>Core Programming </vt:lpstr>
      <vt:lpstr>Quality Improvement</vt:lpstr>
      <vt:lpstr>State Medicaid </vt:lpstr>
      <vt:lpstr>Mental Illness</vt:lpstr>
      <vt:lpstr>Mental Illness</vt:lpstr>
      <vt:lpstr>Mental Illness Cont…</vt:lpstr>
      <vt:lpstr>Mental Illness Cont...</vt:lpstr>
      <vt:lpstr>Mental Health Cont...</vt:lpstr>
      <vt:lpstr>Mental Illness Cont...</vt:lpstr>
      <vt:lpstr>Mental Health Cont...</vt:lpstr>
      <vt:lpstr>Mental Health Cont...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Iowa Department of Corrections</dc:title>
  <dc:creator>Sarah Rabey</dc:creator>
  <cp:lastModifiedBy>Fineran, Sarah</cp:lastModifiedBy>
  <cp:revision>24</cp:revision>
  <dcterms:created xsi:type="dcterms:W3CDTF">2019-11-10T18:21:41Z</dcterms:created>
  <dcterms:modified xsi:type="dcterms:W3CDTF">2019-11-13T15:19:32Z</dcterms:modified>
</cp:coreProperties>
</file>