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24" r:id="rId2"/>
    <p:sldId id="326" r:id="rId3"/>
    <p:sldId id="327" r:id="rId4"/>
    <p:sldId id="307" r:id="rId5"/>
    <p:sldId id="325" r:id="rId6"/>
    <p:sldId id="315" r:id="rId7"/>
    <p:sldId id="332" r:id="rId8"/>
    <p:sldId id="330" r:id="rId9"/>
    <p:sldId id="331" r:id="rId10"/>
    <p:sldId id="329" r:id="rId11"/>
    <p:sldId id="32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16" autoAdjust="0"/>
    <p:restoredTop sz="90341" autoAdjust="0"/>
  </p:normalViewPr>
  <p:slideViewPr>
    <p:cSldViewPr snapToGrid="0">
      <p:cViewPr varScale="1">
        <p:scale>
          <a:sx n="84" d="100"/>
          <a:sy n="84" d="100"/>
        </p:scale>
        <p:origin x="6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551233-ABE1-4DFD-87A6-CE35430397B7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801E788A-C3C5-4FCA-BFE4-751DEAD6FDBA}">
      <dgm:prSet/>
      <dgm:spPr/>
      <dgm:t>
        <a:bodyPr/>
        <a:lstStyle/>
        <a:p>
          <a:r>
            <a:rPr lang="en-US"/>
            <a:t>Introduction to Psychology</a:t>
          </a:r>
        </a:p>
      </dgm:t>
    </dgm:pt>
    <dgm:pt modelId="{D104EB9C-531C-46E7-8911-0142571D93E9}" type="parTrans" cxnId="{9D912FF9-D910-4867-83DC-D608C8C51AD3}">
      <dgm:prSet/>
      <dgm:spPr/>
      <dgm:t>
        <a:bodyPr/>
        <a:lstStyle/>
        <a:p>
          <a:endParaRPr lang="en-US"/>
        </a:p>
      </dgm:t>
    </dgm:pt>
    <dgm:pt modelId="{03E2B82A-F94A-4DCD-8C17-63D5B02469C0}" type="sibTrans" cxnId="{9D912FF9-D910-4867-83DC-D608C8C51AD3}">
      <dgm:prSet/>
      <dgm:spPr/>
      <dgm:t>
        <a:bodyPr/>
        <a:lstStyle/>
        <a:p>
          <a:endParaRPr lang="en-US"/>
        </a:p>
      </dgm:t>
    </dgm:pt>
    <dgm:pt modelId="{D60A666A-8A8F-4AC7-8ABF-80CA8F6FF72A}">
      <dgm:prSet/>
      <dgm:spPr/>
      <dgm:t>
        <a:bodyPr/>
        <a:lstStyle/>
        <a:p>
          <a:r>
            <a:rPr lang="en-US"/>
            <a:t>Rhetoric 1030 (Composition I)</a:t>
          </a:r>
        </a:p>
      </dgm:t>
    </dgm:pt>
    <dgm:pt modelId="{D4697A43-870E-4BBC-AEA1-02E1CA2E2F68}" type="parTrans" cxnId="{F04602E5-2726-4C7A-A05E-2BDE939E5BB8}">
      <dgm:prSet/>
      <dgm:spPr/>
      <dgm:t>
        <a:bodyPr/>
        <a:lstStyle/>
        <a:p>
          <a:endParaRPr lang="en-US"/>
        </a:p>
      </dgm:t>
    </dgm:pt>
    <dgm:pt modelId="{D94C9B09-56EE-4EAA-8F6E-02325CD91BDC}" type="sibTrans" cxnId="{F04602E5-2726-4C7A-A05E-2BDE939E5BB8}">
      <dgm:prSet/>
      <dgm:spPr/>
      <dgm:t>
        <a:bodyPr/>
        <a:lstStyle/>
        <a:p>
          <a:endParaRPr lang="en-US"/>
        </a:p>
      </dgm:t>
    </dgm:pt>
    <dgm:pt modelId="{7DC87C40-8ACE-436E-AC48-E37173C6DA9E}">
      <dgm:prSet/>
      <dgm:spPr/>
      <dgm:t>
        <a:bodyPr/>
        <a:lstStyle/>
        <a:p>
          <a:r>
            <a:rPr lang="en-US"/>
            <a:t>Peacebuilding, Songwriting, and Singing in a Prison Choir</a:t>
          </a:r>
        </a:p>
      </dgm:t>
    </dgm:pt>
    <dgm:pt modelId="{EA31030E-1A50-4845-9D64-0B58BFF8B457}" type="parTrans" cxnId="{1BDF1077-4672-4F7D-914D-03A6394C65E3}">
      <dgm:prSet/>
      <dgm:spPr/>
      <dgm:t>
        <a:bodyPr/>
        <a:lstStyle/>
        <a:p>
          <a:endParaRPr lang="en-US"/>
        </a:p>
      </dgm:t>
    </dgm:pt>
    <dgm:pt modelId="{C041DD16-8395-437C-9457-C1143E3B89F9}" type="sibTrans" cxnId="{1BDF1077-4672-4F7D-914D-03A6394C65E3}">
      <dgm:prSet/>
      <dgm:spPr/>
      <dgm:t>
        <a:bodyPr/>
        <a:lstStyle/>
        <a:p>
          <a:endParaRPr lang="en-US"/>
        </a:p>
      </dgm:t>
    </dgm:pt>
    <dgm:pt modelId="{D9F40587-190E-44D2-97E0-DC76868DE07F}">
      <dgm:prSet/>
      <dgm:spPr/>
      <dgm:t>
        <a:bodyPr/>
        <a:lstStyle/>
        <a:p>
          <a:r>
            <a:rPr lang="en-US"/>
            <a:t>Mixed Media Art and Open Art Studio</a:t>
          </a:r>
        </a:p>
      </dgm:t>
    </dgm:pt>
    <dgm:pt modelId="{30AD6809-ED76-4FD0-BD58-19A0BA2A3FB3}" type="parTrans" cxnId="{119CB4FB-C026-4855-B437-70C526E8FB52}">
      <dgm:prSet/>
      <dgm:spPr/>
      <dgm:t>
        <a:bodyPr/>
        <a:lstStyle/>
        <a:p>
          <a:endParaRPr lang="en-US"/>
        </a:p>
      </dgm:t>
    </dgm:pt>
    <dgm:pt modelId="{8C37AF6D-AF79-4A37-9789-4FB878648A2B}" type="sibTrans" cxnId="{119CB4FB-C026-4855-B437-70C526E8FB52}">
      <dgm:prSet/>
      <dgm:spPr/>
      <dgm:t>
        <a:bodyPr/>
        <a:lstStyle/>
        <a:p>
          <a:endParaRPr lang="en-US"/>
        </a:p>
      </dgm:t>
    </dgm:pt>
    <dgm:pt modelId="{E51CFB37-47BF-4EF9-84A4-6B453DE15FCE}">
      <dgm:prSet/>
      <dgm:spPr/>
      <dgm:t>
        <a:bodyPr/>
        <a:lstStyle/>
        <a:p>
          <a:r>
            <a:rPr lang="en-US"/>
            <a:t>Microeconomics</a:t>
          </a:r>
        </a:p>
      </dgm:t>
    </dgm:pt>
    <dgm:pt modelId="{B6C074AB-5FFE-4980-9F8E-BFC307564F2F}" type="parTrans" cxnId="{E82A235F-53F5-4E5C-822D-7E82338A769B}">
      <dgm:prSet/>
      <dgm:spPr/>
      <dgm:t>
        <a:bodyPr/>
        <a:lstStyle/>
        <a:p>
          <a:endParaRPr lang="en-US"/>
        </a:p>
      </dgm:t>
    </dgm:pt>
    <dgm:pt modelId="{9B7D4625-993F-44A6-8FFF-4A9EBC8EB103}" type="sibTrans" cxnId="{E82A235F-53F5-4E5C-822D-7E82338A769B}">
      <dgm:prSet/>
      <dgm:spPr/>
      <dgm:t>
        <a:bodyPr/>
        <a:lstStyle/>
        <a:p>
          <a:endParaRPr lang="en-US"/>
        </a:p>
      </dgm:t>
    </dgm:pt>
    <dgm:pt modelId="{03EA4564-ABBC-4BAF-903A-F2F03A37A33F}">
      <dgm:prSet/>
      <dgm:spPr/>
      <dgm:t>
        <a:bodyPr/>
        <a:lstStyle/>
        <a:p>
          <a:r>
            <a:rPr lang="en-US"/>
            <a:t>Qualitative Research Methods (as part of a research collaborative with Coe College’s Sociology Capstone class)</a:t>
          </a:r>
        </a:p>
      </dgm:t>
    </dgm:pt>
    <dgm:pt modelId="{A7D347C8-2221-4B75-9F63-36FEDBBBC3C8}" type="parTrans" cxnId="{E6F0D811-0F00-4B93-9AFC-D9D1D7614388}">
      <dgm:prSet/>
      <dgm:spPr/>
      <dgm:t>
        <a:bodyPr/>
        <a:lstStyle/>
        <a:p>
          <a:endParaRPr lang="en-US"/>
        </a:p>
      </dgm:t>
    </dgm:pt>
    <dgm:pt modelId="{8E9CE411-A22C-4A49-9BBD-D5046C808944}" type="sibTrans" cxnId="{E6F0D811-0F00-4B93-9AFC-D9D1D7614388}">
      <dgm:prSet/>
      <dgm:spPr/>
      <dgm:t>
        <a:bodyPr/>
        <a:lstStyle/>
        <a:p>
          <a:endParaRPr lang="en-US"/>
        </a:p>
      </dgm:t>
    </dgm:pt>
    <dgm:pt modelId="{E2E13CBD-574A-4ACD-B5D1-A2D50ADBCA5C}">
      <dgm:prSet/>
      <dgm:spPr/>
      <dgm:t>
        <a:bodyPr/>
        <a:lstStyle/>
        <a:p>
          <a:r>
            <a:rPr lang="en-US"/>
            <a:t>Foundations in Entrepreneurship (online)</a:t>
          </a:r>
        </a:p>
      </dgm:t>
    </dgm:pt>
    <dgm:pt modelId="{5A28BC17-1BFE-4324-BDFE-8F1D741BE849}" type="parTrans" cxnId="{DE3090DE-144D-46FA-ABDF-FD59AF9FB251}">
      <dgm:prSet/>
      <dgm:spPr/>
      <dgm:t>
        <a:bodyPr/>
        <a:lstStyle/>
        <a:p>
          <a:endParaRPr lang="en-US"/>
        </a:p>
      </dgm:t>
    </dgm:pt>
    <dgm:pt modelId="{D137AC63-A8ED-4006-A917-CC98012768CD}" type="sibTrans" cxnId="{DE3090DE-144D-46FA-ABDF-FD59AF9FB251}">
      <dgm:prSet/>
      <dgm:spPr/>
      <dgm:t>
        <a:bodyPr/>
        <a:lstStyle/>
        <a:p>
          <a:endParaRPr lang="en-US"/>
        </a:p>
      </dgm:t>
    </dgm:pt>
    <dgm:pt modelId="{497550C5-0915-49F1-9BCC-3D27A2243D88}">
      <dgm:prSet/>
      <dgm:spPr/>
      <dgm:t>
        <a:bodyPr/>
        <a:lstStyle/>
        <a:p>
          <a:r>
            <a:rPr lang="en-US"/>
            <a:t>Entrepreneurship and Innovation (online)</a:t>
          </a:r>
        </a:p>
      </dgm:t>
    </dgm:pt>
    <dgm:pt modelId="{C3B4AF20-FD84-413B-B2E3-83E89F5C08B7}" type="parTrans" cxnId="{F568B57C-AE26-4B05-AD31-F9E32D1A5470}">
      <dgm:prSet/>
      <dgm:spPr/>
      <dgm:t>
        <a:bodyPr/>
        <a:lstStyle/>
        <a:p>
          <a:endParaRPr lang="en-US"/>
        </a:p>
      </dgm:t>
    </dgm:pt>
    <dgm:pt modelId="{4C64A48A-79FC-447C-AA96-DDF3D284A3FA}" type="sibTrans" cxnId="{F568B57C-AE26-4B05-AD31-F9E32D1A5470}">
      <dgm:prSet/>
      <dgm:spPr/>
      <dgm:t>
        <a:bodyPr/>
        <a:lstStyle/>
        <a:p>
          <a:endParaRPr lang="en-US"/>
        </a:p>
      </dgm:t>
    </dgm:pt>
    <dgm:pt modelId="{5A9C11DB-5759-403A-ABD1-3FF0039205FB}">
      <dgm:prSet/>
      <dgm:spPr/>
      <dgm:t>
        <a:bodyPr/>
        <a:lstStyle/>
        <a:p>
          <a:r>
            <a:rPr lang="en-US"/>
            <a:t>Summer 2019 (56 students enrolled)</a:t>
          </a:r>
        </a:p>
      </dgm:t>
    </dgm:pt>
    <dgm:pt modelId="{F3FBB4CC-0DFC-4A6B-85CF-BF0A473EE018}" type="parTrans" cxnId="{DA5DFC23-C39E-4C48-AAF1-EB1B1B530EC7}">
      <dgm:prSet/>
      <dgm:spPr/>
      <dgm:t>
        <a:bodyPr/>
        <a:lstStyle/>
        <a:p>
          <a:endParaRPr lang="en-US"/>
        </a:p>
      </dgm:t>
    </dgm:pt>
    <dgm:pt modelId="{6B603E92-EEA1-40CF-847E-B1CFFE91D174}" type="sibTrans" cxnId="{DA5DFC23-C39E-4C48-AAF1-EB1B1B530EC7}">
      <dgm:prSet/>
      <dgm:spPr/>
      <dgm:t>
        <a:bodyPr/>
        <a:lstStyle/>
        <a:p>
          <a:endParaRPr lang="en-US"/>
        </a:p>
      </dgm:t>
    </dgm:pt>
    <dgm:pt modelId="{BBC401FD-F460-462F-9455-6F4FCEA9D18B}">
      <dgm:prSet/>
      <dgm:spPr/>
      <dgm:t>
        <a:bodyPr/>
        <a:lstStyle/>
        <a:p>
          <a:r>
            <a:rPr lang="en-US"/>
            <a:t>Social and Developmental Psychology</a:t>
          </a:r>
        </a:p>
      </dgm:t>
    </dgm:pt>
    <dgm:pt modelId="{55FFC3BF-431B-4C9A-99FA-A9737DEB3B05}" type="parTrans" cxnId="{01FC24C1-1E06-4FBE-A245-057A84876CF4}">
      <dgm:prSet/>
      <dgm:spPr/>
      <dgm:t>
        <a:bodyPr/>
        <a:lstStyle/>
        <a:p>
          <a:endParaRPr lang="en-US"/>
        </a:p>
      </dgm:t>
    </dgm:pt>
    <dgm:pt modelId="{7A397D67-8072-4B92-95A4-3A77772508CC}" type="sibTrans" cxnId="{01FC24C1-1E06-4FBE-A245-057A84876CF4}">
      <dgm:prSet/>
      <dgm:spPr/>
      <dgm:t>
        <a:bodyPr/>
        <a:lstStyle/>
        <a:p>
          <a:endParaRPr lang="en-US"/>
        </a:p>
      </dgm:t>
    </dgm:pt>
    <dgm:pt modelId="{3867F666-739D-4DEE-87C3-ED52515EC3BF}">
      <dgm:prSet/>
      <dgm:spPr/>
      <dgm:t>
        <a:bodyPr/>
        <a:lstStyle/>
        <a:p>
          <a:r>
            <a:rPr lang="en-US"/>
            <a:t>Graphic Novel Art Making</a:t>
          </a:r>
        </a:p>
      </dgm:t>
    </dgm:pt>
    <dgm:pt modelId="{9A7CD65F-10DF-4DE1-A19E-EFCFACE44684}" type="parTrans" cxnId="{CB750F3D-0F34-44FD-9C5B-9B125A9D2FC0}">
      <dgm:prSet/>
      <dgm:spPr/>
      <dgm:t>
        <a:bodyPr/>
        <a:lstStyle/>
        <a:p>
          <a:endParaRPr lang="en-US"/>
        </a:p>
      </dgm:t>
    </dgm:pt>
    <dgm:pt modelId="{EA357C8D-F3BE-4CDF-83FC-755257C185C6}" type="sibTrans" cxnId="{CB750F3D-0F34-44FD-9C5B-9B125A9D2FC0}">
      <dgm:prSet/>
      <dgm:spPr/>
      <dgm:t>
        <a:bodyPr/>
        <a:lstStyle/>
        <a:p>
          <a:endParaRPr lang="en-US"/>
        </a:p>
      </dgm:t>
    </dgm:pt>
    <dgm:pt modelId="{1B235945-61E5-40DE-B0CB-174CCA0F0E5C}">
      <dgm:prSet/>
      <dgm:spPr/>
      <dgm:t>
        <a:bodyPr/>
        <a:lstStyle/>
        <a:p>
          <a:r>
            <a:rPr lang="en-US"/>
            <a:t>Songwriters Workshop</a:t>
          </a:r>
        </a:p>
      </dgm:t>
    </dgm:pt>
    <dgm:pt modelId="{D8FC3A73-CF39-47AD-931F-2F15278C9A41}" type="parTrans" cxnId="{C3F71053-E063-4AA1-9CE2-1F24097B5043}">
      <dgm:prSet/>
      <dgm:spPr/>
      <dgm:t>
        <a:bodyPr/>
        <a:lstStyle/>
        <a:p>
          <a:endParaRPr lang="en-US"/>
        </a:p>
      </dgm:t>
    </dgm:pt>
    <dgm:pt modelId="{30E63602-B5E9-4862-A5E0-8A4C48A517CB}" type="sibTrans" cxnId="{C3F71053-E063-4AA1-9CE2-1F24097B5043}">
      <dgm:prSet/>
      <dgm:spPr/>
      <dgm:t>
        <a:bodyPr/>
        <a:lstStyle/>
        <a:p>
          <a:endParaRPr lang="en-US"/>
        </a:p>
      </dgm:t>
    </dgm:pt>
    <dgm:pt modelId="{F6D85E3C-146B-4F4F-9738-36A8CA6BA278}">
      <dgm:prSet/>
      <dgm:spPr/>
      <dgm:t>
        <a:bodyPr/>
        <a:lstStyle/>
        <a:p>
          <a:r>
            <a:rPr lang="en-US"/>
            <a:t>Grant Writing Seminar</a:t>
          </a:r>
        </a:p>
      </dgm:t>
    </dgm:pt>
    <dgm:pt modelId="{E1903355-BCA2-4E02-9137-B0B9FEE58C4F}" type="parTrans" cxnId="{F01452BB-C8F2-497B-BE13-5D5FC43CBD1A}">
      <dgm:prSet/>
      <dgm:spPr/>
      <dgm:t>
        <a:bodyPr/>
        <a:lstStyle/>
        <a:p>
          <a:endParaRPr lang="en-US"/>
        </a:p>
      </dgm:t>
    </dgm:pt>
    <dgm:pt modelId="{E46B309E-D5F2-4B00-8D49-80ADE72FF445}" type="sibTrans" cxnId="{F01452BB-C8F2-497B-BE13-5D5FC43CBD1A}">
      <dgm:prSet/>
      <dgm:spPr/>
      <dgm:t>
        <a:bodyPr/>
        <a:lstStyle/>
        <a:p>
          <a:endParaRPr lang="en-US"/>
        </a:p>
      </dgm:t>
    </dgm:pt>
    <dgm:pt modelId="{9BC9BFEF-0006-4D14-A460-A541B1015381}">
      <dgm:prSet/>
      <dgm:spPr/>
      <dgm:t>
        <a:bodyPr/>
        <a:lstStyle/>
        <a:p>
          <a:r>
            <a:rPr lang="en-US" dirty="0"/>
            <a:t>Entrepreneurial Marketing (online)</a:t>
          </a:r>
        </a:p>
      </dgm:t>
    </dgm:pt>
    <dgm:pt modelId="{EB6C9271-6D75-4034-977E-DDA0516FBEEB}" type="parTrans" cxnId="{2DEF59EC-38E9-4C08-AC57-0D765BB1944D}">
      <dgm:prSet/>
      <dgm:spPr/>
      <dgm:t>
        <a:bodyPr/>
        <a:lstStyle/>
        <a:p>
          <a:endParaRPr lang="en-US"/>
        </a:p>
      </dgm:t>
    </dgm:pt>
    <dgm:pt modelId="{565E3516-FAE4-4700-B3DE-E5494BF5296F}" type="sibTrans" cxnId="{2DEF59EC-38E9-4C08-AC57-0D765BB1944D}">
      <dgm:prSet/>
      <dgm:spPr/>
      <dgm:t>
        <a:bodyPr/>
        <a:lstStyle/>
        <a:p>
          <a:endParaRPr lang="en-US"/>
        </a:p>
      </dgm:t>
    </dgm:pt>
    <dgm:pt modelId="{186F2E6C-018C-4982-ADB1-F08C7EB9EE42}" type="pres">
      <dgm:prSet presAssocID="{0A551233-ABE1-4DFD-87A6-CE35430397B7}" presName="diagram" presStyleCnt="0">
        <dgm:presLayoutVars>
          <dgm:dir/>
          <dgm:resizeHandles val="exact"/>
        </dgm:presLayoutVars>
      </dgm:prSet>
      <dgm:spPr/>
    </dgm:pt>
    <dgm:pt modelId="{1C5C934E-79BD-4F63-8DB3-C5E541339A7F}" type="pres">
      <dgm:prSet presAssocID="{801E788A-C3C5-4FCA-BFE4-751DEAD6FDBA}" presName="node" presStyleLbl="node1" presStyleIdx="0" presStyleCnt="14">
        <dgm:presLayoutVars>
          <dgm:bulletEnabled val="1"/>
        </dgm:presLayoutVars>
      </dgm:prSet>
      <dgm:spPr/>
    </dgm:pt>
    <dgm:pt modelId="{B42645CC-FF9B-401F-A533-957B9BAC7069}" type="pres">
      <dgm:prSet presAssocID="{03E2B82A-F94A-4DCD-8C17-63D5B02469C0}" presName="sibTrans" presStyleCnt="0"/>
      <dgm:spPr/>
    </dgm:pt>
    <dgm:pt modelId="{0A55841B-972A-4EDE-BDE3-6FE248660B92}" type="pres">
      <dgm:prSet presAssocID="{D60A666A-8A8F-4AC7-8ABF-80CA8F6FF72A}" presName="node" presStyleLbl="node1" presStyleIdx="1" presStyleCnt="14">
        <dgm:presLayoutVars>
          <dgm:bulletEnabled val="1"/>
        </dgm:presLayoutVars>
      </dgm:prSet>
      <dgm:spPr/>
    </dgm:pt>
    <dgm:pt modelId="{01CCF3E5-91D8-4968-8A58-DAD18986F13C}" type="pres">
      <dgm:prSet presAssocID="{D94C9B09-56EE-4EAA-8F6E-02325CD91BDC}" presName="sibTrans" presStyleCnt="0"/>
      <dgm:spPr/>
    </dgm:pt>
    <dgm:pt modelId="{621A857F-0607-4380-8A93-512A9EEF61EC}" type="pres">
      <dgm:prSet presAssocID="{7DC87C40-8ACE-436E-AC48-E37173C6DA9E}" presName="node" presStyleLbl="node1" presStyleIdx="2" presStyleCnt="14">
        <dgm:presLayoutVars>
          <dgm:bulletEnabled val="1"/>
        </dgm:presLayoutVars>
      </dgm:prSet>
      <dgm:spPr/>
    </dgm:pt>
    <dgm:pt modelId="{2E166D2A-633F-4593-96BF-BC891E7E9C8D}" type="pres">
      <dgm:prSet presAssocID="{C041DD16-8395-437C-9457-C1143E3B89F9}" presName="sibTrans" presStyleCnt="0"/>
      <dgm:spPr/>
    </dgm:pt>
    <dgm:pt modelId="{E5EFC5A6-58A2-4583-A5E8-67D869F107DF}" type="pres">
      <dgm:prSet presAssocID="{D9F40587-190E-44D2-97E0-DC76868DE07F}" presName="node" presStyleLbl="node1" presStyleIdx="3" presStyleCnt="14">
        <dgm:presLayoutVars>
          <dgm:bulletEnabled val="1"/>
        </dgm:presLayoutVars>
      </dgm:prSet>
      <dgm:spPr/>
    </dgm:pt>
    <dgm:pt modelId="{7F7620B1-69B8-4654-BC96-63A9646FF4F4}" type="pres">
      <dgm:prSet presAssocID="{8C37AF6D-AF79-4A37-9789-4FB878648A2B}" presName="sibTrans" presStyleCnt="0"/>
      <dgm:spPr/>
    </dgm:pt>
    <dgm:pt modelId="{897DBA77-572A-40F4-AEAD-F3D227CD926F}" type="pres">
      <dgm:prSet presAssocID="{E51CFB37-47BF-4EF9-84A4-6B453DE15FCE}" presName="node" presStyleLbl="node1" presStyleIdx="4" presStyleCnt="14">
        <dgm:presLayoutVars>
          <dgm:bulletEnabled val="1"/>
        </dgm:presLayoutVars>
      </dgm:prSet>
      <dgm:spPr/>
    </dgm:pt>
    <dgm:pt modelId="{AF50150C-F825-4F47-A788-8F59E81DBEA1}" type="pres">
      <dgm:prSet presAssocID="{9B7D4625-993F-44A6-8FFF-4A9EBC8EB103}" presName="sibTrans" presStyleCnt="0"/>
      <dgm:spPr/>
    </dgm:pt>
    <dgm:pt modelId="{6C54E522-B1EA-47BE-8FB8-71CD2B07F33F}" type="pres">
      <dgm:prSet presAssocID="{03EA4564-ABBC-4BAF-903A-F2F03A37A33F}" presName="node" presStyleLbl="node1" presStyleIdx="5" presStyleCnt="14">
        <dgm:presLayoutVars>
          <dgm:bulletEnabled val="1"/>
        </dgm:presLayoutVars>
      </dgm:prSet>
      <dgm:spPr/>
    </dgm:pt>
    <dgm:pt modelId="{254D0FBE-CF31-4FA5-881C-42088F7F46CE}" type="pres">
      <dgm:prSet presAssocID="{8E9CE411-A22C-4A49-9BBD-D5046C808944}" presName="sibTrans" presStyleCnt="0"/>
      <dgm:spPr/>
    </dgm:pt>
    <dgm:pt modelId="{14C0D624-4FB6-461F-9DE0-40BDF897EEAD}" type="pres">
      <dgm:prSet presAssocID="{E2E13CBD-574A-4ACD-B5D1-A2D50ADBCA5C}" presName="node" presStyleLbl="node1" presStyleIdx="6" presStyleCnt="14">
        <dgm:presLayoutVars>
          <dgm:bulletEnabled val="1"/>
        </dgm:presLayoutVars>
      </dgm:prSet>
      <dgm:spPr/>
    </dgm:pt>
    <dgm:pt modelId="{BCFC68D2-EF72-43BA-8002-FE88A3F124F7}" type="pres">
      <dgm:prSet presAssocID="{D137AC63-A8ED-4006-A917-CC98012768CD}" presName="sibTrans" presStyleCnt="0"/>
      <dgm:spPr/>
    </dgm:pt>
    <dgm:pt modelId="{1DDB9F33-FE50-473D-8D48-B52708EC1CB8}" type="pres">
      <dgm:prSet presAssocID="{497550C5-0915-49F1-9BCC-3D27A2243D88}" presName="node" presStyleLbl="node1" presStyleIdx="7" presStyleCnt="14">
        <dgm:presLayoutVars>
          <dgm:bulletEnabled val="1"/>
        </dgm:presLayoutVars>
      </dgm:prSet>
      <dgm:spPr/>
    </dgm:pt>
    <dgm:pt modelId="{9D76527F-1ACC-4822-B5F9-CCB575E46FE7}" type="pres">
      <dgm:prSet presAssocID="{4C64A48A-79FC-447C-AA96-DDF3D284A3FA}" presName="sibTrans" presStyleCnt="0"/>
      <dgm:spPr/>
    </dgm:pt>
    <dgm:pt modelId="{A57ECE55-6D30-4ED9-A9EB-AA510A22A4BC}" type="pres">
      <dgm:prSet presAssocID="{5A9C11DB-5759-403A-ABD1-3FF0039205FB}" presName="node" presStyleLbl="node1" presStyleIdx="8" presStyleCnt="14">
        <dgm:presLayoutVars>
          <dgm:bulletEnabled val="1"/>
        </dgm:presLayoutVars>
      </dgm:prSet>
      <dgm:spPr/>
    </dgm:pt>
    <dgm:pt modelId="{07E4A9F4-C66C-4DD7-905D-1736DFE1E4E1}" type="pres">
      <dgm:prSet presAssocID="{6B603E92-EEA1-40CF-847E-B1CFFE91D174}" presName="sibTrans" presStyleCnt="0"/>
      <dgm:spPr/>
    </dgm:pt>
    <dgm:pt modelId="{70AA3559-FED2-4C64-B9EE-809DE070549E}" type="pres">
      <dgm:prSet presAssocID="{BBC401FD-F460-462F-9455-6F4FCEA9D18B}" presName="node" presStyleLbl="node1" presStyleIdx="9" presStyleCnt="14">
        <dgm:presLayoutVars>
          <dgm:bulletEnabled val="1"/>
        </dgm:presLayoutVars>
      </dgm:prSet>
      <dgm:spPr/>
    </dgm:pt>
    <dgm:pt modelId="{822A482B-41AB-4930-953F-3DCD1DC884BF}" type="pres">
      <dgm:prSet presAssocID="{7A397D67-8072-4B92-95A4-3A77772508CC}" presName="sibTrans" presStyleCnt="0"/>
      <dgm:spPr/>
    </dgm:pt>
    <dgm:pt modelId="{56AB53B6-43AC-410B-B955-DB43C0192E73}" type="pres">
      <dgm:prSet presAssocID="{3867F666-739D-4DEE-87C3-ED52515EC3BF}" presName="node" presStyleLbl="node1" presStyleIdx="10" presStyleCnt="14">
        <dgm:presLayoutVars>
          <dgm:bulletEnabled val="1"/>
        </dgm:presLayoutVars>
      </dgm:prSet>
      <dgm:spPr/>
    </dgm:pt>
    <dgm:pt modelId="{0C0C5E8C-97F9-4C49-82C0-0DE049CA4344}" type="pres">
      <dgm:prSet presAssocID="{EA357C8D-F3BE-4CDF-83FC-755257C185C6}" presName="sibTrans" presStyleCnt="0"/>
      <dgm:spPr/>
    </dgm:pt>
    <dgm:pt modelId="{1955F39E-F305-4EA0-B28F-1678A3EF0198}" type="pres">
      <dgm:prSet presAssocID="{1B235945-61E5-40DE-B0CB-174CCA0F0E5C}" presName="node" presStyleLbl="node1" presStyleIdx="11" presStyleCnt="14">
        <dgm:presLayoutVars>
          <dgm:bulletEnabled val="1"/>
        </dgm:presLayoutVars>
      </dgm:prSet>
      <dgm:spPr/>
    </dgm:pt>
    <dgm:pt modelId="{FAC97533-0B73-4FD5-B8CC-1ED05A6C5FE4}" type="pres">
      <dgm:prSet presAssocID="{30E63602-B5E9-4862-A5E0-8A4C48A517CB}" presName="sibTrans" presStyleCnt="0"/>
      <dgm:spPr/>
    </dgm:pt>
    <dgm:pt modelId="{28215A84-5DE5-4B0A-8016-8F5EEC1DDDEA}" type="pres">
      <dgm:prSet presAssocID="{F6D85E3C-146B-4F4F-9738-36A8CA6BA278}" presName="node" presStyleLbl="node1" presStyleIdx="12" presStyleCnt="14">
        <dgm:presLayoutVars>
          <dgm:bulletEnabled val="1"/>
        </dgm:presLayoutVars>
      </dgm:prSet>
      <dgm:spPr/>
    </dgm:pt>
    <dgm:pt modelId="{13CE1B2A-5081-4FE9-9F03-D35EACB9B895}" type="pres">
      <dgm:prSet presAssocID="{E46B309E-D5F2-4B00-8D49-80ADE72FF445}" presName="sibTrans" presStyleCnt="0"/>
      <dgm:spPr/>
    </dgm:pt>
    <dgm:pt modelId="{663D292A-EEB5-4D67-85F5-766E507BCF36}" type="pres">
      <dgm:prSet presAssocID="{9BC9BFEF-0006-4D14-A460-A541B1015381}" presName="node" presStyleLbl="node1" presStyleIdx="13" presStyleCnt="14">
        <dgm:presLayoutVars>
          <dgm:bulletEnabled val="1"/>
        </dgm:presLayoutVars>
      </dgm:prSet>
      <dgm:spPr/>
    </dgm:pt>
  </dgm:ptLst>
  <dgm:cxnLst>
    <dgm:cxn modelId="{D240CF0E-0EA0-4CFF-8E84-0D565EC17557}" type="presOf" srcId="{801E788A-C3C5-4FCA-BFE4-751DEAD6FDBA}" destId="{1C5C934E-79BD-4F63-8DB3-C5E541339A7F}" srcOrd="0" destOrd="0" presId="urn:microsoft.com/office/officeart/2005/8/layout/default"/>
    <dgm:cxn modelId="{E6F0D811-0F00-4B93-9AFC-D9D1D7614388}" srcId="{0A551233-ABE1-4DFD-87A6-CE35430397B7}" destId="{03EA4564-ABBC-4BAF-903A-F2F03A37A33F}" srcOrd="5" destOrd="0" parTransId="{A7D347C8-2221-4B75-9F63-36FEDBBBC3C8}" sibTransId="{8E9CE411-A22C-4A49-9BBD-D5046C808944}"/>
    <dgm:cxn modelId="{333BF41B-4FFD-42A8-BDDC-DE16B25C9C9D}" type="presOf" srcId="{1B235945-61E5-40DE-B0CB-174CCA0F0E5C}" destId="{1955F39E-F305-4EA0-B28F-1678A3EF0198}" srcOrd="0" destOrd="0" presId="urn:microsoft.com/office/officeart/2005/8/layout/default"/>
    <dgm:cxn modelId="{DF9A3E23-12A0-4F9E-A45D-B09443AB4950}" type="presOf" srcId="{E2E13CBD-574A-4ACD-B5D1-A2D50ADBCA5C}" destId="{14C0D624-4FB6-461F-9DE0-40BDF897EEAD}" srcOrd="0" destOrd="0" presId="urn:microsoft.com/office/officeart/2005/8/layout/default"/>
    <dgm:cxn modelId="{FC2CB723-8574-45DC-BE0D-095E2C5D5351}" type="presOf" srcId="{5A9C11DB-5759-403A-ABD1-3FF0039205FB}" destId="{A57ECE55-6D30-4ED9-A9EB-AA510A22A4BC}" srcOrd="0" destOrd="0" presId="urn:microsoft.com/office/officeart/2005/8/layout/default"/>
    <dgm:cxn modelId="{DA5DFC23-C39E-4C48-AAF1-EB1B1B530EC7}" srcId="{0A551233-ABE1-4DFD-87A6-CE35430397B7}" destId="{5A9C11DB-5759-403A-ABD1-3FF0039205FB}" srcOrd="8" destOrd="0" parTransId="{F3FBB4CC-0DFC-4A6B-85CF-BF0A473EE018}" sibTransId="{6B603E92-EEA1-40CF-847E-B1CFFE91D174}"/>
    <dgm:cxn modelId="{CB750F3D-0F34-44FD-9C5B-9B125A9D2FC0}" srcId="{0A551233-ABE1-4DFD-87A6-CE35430397B7}" destId="{3867F666-739D-4DEE-87C3-ED52515EC3BF}" srcOrd="10" destOrd="0" parTransId="{9A7CD65F-10DF-4DE1-A19E-EFCFACE44684}" sibTransId="{EA357C8D-F3BE-4CDF-83FC-755257C185C6}"/>
    <dgm:cxn modelId="{A8BF9A3E-DA2B-4072-9BB1-BA61165CB156}" type="presOf" srcId="{3867F666-739D-4DEE-87C3-ED52515EC3BF}" destId="{56AB53B6-43AC-410B-B955-DB43C0192E73}" srcOrd="0" destOrd="0" presId="urn:microsoft.com/office/officeart/2005/8/layout/default"/>
    <dgm:cxn modelId="{E82A235F-53F5-4E5C-822D-7E82338A769B}" srcId="{0A551233-ABE1-4DFD-87A6-CE35430397B7}" destId="{E51CFB37-47BF-4EF9-84A4-6B453DE15FCE}" srcOrd="4" destOrd="0" parTransId="{B6C074AB-5FFE-4980-9F8E-BFC307564F2F}" sibTransId="{9B7D4625-993F-44A6-8FFF-4A9EBC8EB103}"/>
    <dgm:cxn modelId="{888E9E49-9021-4F27-A819-EFAE1586A94E}" type="presOf" srcId="{D9F40587-190E-44D2-97E0-DC76868DE07F}" destId="{E5EFC5A6-58A2-4583-A5E8-67D869F107DF}" srcOrd="0" destOrd="0" presId="urn:microsoft.com/office/officeart/2005/8/layout/default"/>
    <dgm:cxn modelId="{A136F951-A4BD-4E95-9489-B98DDD04CF22}" type="presOf" srcId="{0A551233-ABE1-4DFD-87A6-CE35430397B7}" destId="{186F2E6C-018C-4982-ADB1-F08C7EB9EE42}" srcOrd="0" destOrd="0" presId="urn:microsoft.com/office/officeart/2005/8/layout/default"/>
    <dgm:cxn modelId="{C3F71053-E063-4AA1-9CE2-1F24097B5043}" srcId="{0A551233-ABE1-4DFD-87A6-CE35430397B7}" destId="{1B235945-61E5-40DE-B0CB-174CCA0F0E5C}" srcOrd="11" destOrd="0" parTransId="{D8FC3A73-CF39-47AD-931F-2F15278C9A41}" sibTransId="{30E63602-B5E9-4862-A5E0-8A4C48A517CB}"/>
    <dgm:cxn modelId="{162ECA53-1EE6-415B-87D6-1B19E956609A}" type="presOf" srcId="{D60A666A-8A8F-4AC7-8ABF-80CA8F6FF72A}" destId="{0A55841B-972A-4EDE-BDE3-6FE248660B92}" srcOrd="0" destOrd="0" presId="urn:microsoft.com/office/officeart/2005/8/layout/default"/>
    <dgm:cxn modelId="{F8654454-FEA5-4D52-B8B6-97A8F7C1B9A5}" type="presOf" srcId="{03EA4564-ABBC-4BAF-903A-F2F03A37A33F}" destId="{6C54E522-B1EA-47BE-8FB8-71CD2B07F33F}" srcOrd="0" destOrd="0" presId="urn:microsoft.com/office/officeart/2005/8/layout/default"/>
    <dgm:cxn modelId="{1BDF1077-4672-4F7D-914D-03A6394C65E3}" srcId="{0A551233-ABE1-4DFD-87A6-CE35430397B7}" destId="{7DC87C40-8ACE-436E-AC48-E37173C6DA9E}" srcOrd="2" destOrd="0" parTransId="{EA31030E-1A50-4845-9D64-0B58BFF8B457}" sibTransId="{C041DD16-8395-437C-9457-C1143E3B89F9}"/>
    <dgm:cxn modelId="{BB89547A-7CC0-4637-A354-F654AF068ADB}" type="presOf" srcId="{F6D85E3C-146B-4F4F-9738-36A8CA6BA278}" destId="{28215A84-5DE5-4B0A-8016-8F5EEC1DDDEA}" srcOrd="0" destOrd="0" presId="urn:microsoft.com/office/officeart/2005/8/layout/default"/>
    <dgm:cxn modelId="{F568B57C-AE26-4B05-AD31-F9E32D1A5470}" srcId="{0A551233-ABE1-4DFD-87A6-CE35430397B7}" destId="{497550C5-0915-49F1-9BCC-3D27A2243D88}" srcOrd="7" destOrd="0" parTransId="{C3B4AF20-FD84-413B-B2E3-83E89F5C08B7}" sibTransId="{4C64A48A-79FC-447C-AA96-DDF3D284A3FA}"/>
    <dgm:cxn modelId="{D9B4827F-67E5-4DA2-A25A-230A62820835}" type="presOf" srcId="{BBC401FD-F460-462F-9455-6F4FCEA9D18B}" destId="{70AA3559-FED2-4C64-B9EE-809DE070549E}" srcOrd="0" destOrd="0" presId="urn:microsoft.com/office/officeart/2005/8/layout/default"/>
    <dgm:cxn modelId="{1B235E9C-FD4D-4420-B62F-0BF526DCA55F}" type="presOf" srcId="{9BC9BFEF-0006-4D14-A460-A541B1015381}" destId="{663D292A-EEB5-4D67-85F5-766E507BCF36}" srcOrd="0" destOrd="0" presId="urn:microsoft.com/office/officeart/2005/8/layout/default"/>
    <dgm:cxn modelId="{F01452BB-C8F2-497B-BE13-5D5FC43CBD1A}" srcId="{0A551233-ABE1-4DFD-87A6-CE35430397B7}" destId="{F6D85E3C-146B-4F4F-9738-36A8CA6BA278}" srcOrd="12" destOrd="0" parTransId="{E1903355-BCA2-4E02-9137-B0B9FEE58C4F}" sibTransId="{E46B309E-D5F2-4B00-8D49-80ADE72FF445}"/>
    <dgm:cxn modelId="{01FC24C1-1E06-4FBE-A245-057A84876CF4}" srcId="{0A551233-ABE1-4DFD-87A6-CE35430397B7}" destId="{BBC401FD-F460-462F-9455-6F4FCEA9D18B}" srcOrd="9" destOrd="0" parTransId="{55FFC3BF-431B-4C9A-99FA-A9737DEB3B05}" sibTransId="{7A397D67-8072-4B92-95A4-3A77772508CC}"/>
    <dgm:cxn modelId="{DE3090DE-144D-46FA-ABDF-FD59AF9FB251}" srcId="{0A551233-ABE1-4DFD-87A6-CE35430397B7}" destId="{E2E13CBD-574A-4ACD-B5D1-A2D50ADBCA5C}" srcOrd="6" destOrd="0" parTransId="{5A28BC17-1BFE-4324-BDFE-8F1D741BE849}" sibTransId="{D137AC63-A8ED-4006-A917-CC98012768CD}"/>
    <dgm:cxn modelId="{14C4B6E3-C1FF-47BC-B9C6-89CE8E25634F}" type="presOf" srcId="{497550C5-0915-49F1-9BCC-3D27A2243D88}" destId="{1DDB9F33-FE50-473D-8D48-B52708EC1CB8}" srcOrd="0" destOrd="0" presId="urn:microsoft.com/office/officeart/2005/8/layout/default"/>
    <dgm:cxn modelId="{CA73FFE3-D6C6-4B4A-A6BA-F04E72AC89C1}" type="presOf" srcId="{7DC87C40-8ACE-436E-AC48-E37173C6DA9E}" destId="{621A857F-0607-4380-8A93-512A9EEF61EC}" srcOrd="0" destOrd="0" presId="urn:microsoft.com/office/officeart/2005/8/layout/default"/>
    <dgm:cxn modelId="{F04602E5-2726-4C7A-A05E-2BDE939E5BB8}" srcId="{0A551233-ABE1-4DFD-87A6-CE35430397B7}" destId="{D60A666A-8A8F-4AC7-8ABF-80CA8F6FF72A}" srcOrd="1" destOrd="0" parTransId="{D4697A43-870E-4BBC-AEA1-02E1CA2E2F68}" sibTransId="{D94C9B09-56EE-4EAA-8F6E-02325CD91BDC}"/>
    <dgm:cxn modelId="{2DEF59EC-38E9-4C08-AC57-0D765BB1944D}" srcId="{0A551233-ABE1-4DFD-87A6-CE35430397B7}" destId="{9BC9BFEF-0006-4D14-A460-A541B1015381}" srcOrd="13" destOrd="0" parTransId="{EB6C9271-6D75-4034-977E-DDA0516FBEEB}" sibTransId="{565E3516-FAE4-4700-B3DE-E5494BF5296F}"/>
    <dgm:cxn modelId="{8FD5D8F4-3B03-460B-B1C6-C0BE329B87BB}" type="presOf" srcId="{E51CFB37-47BF-4EF9-84A4-6B453DE15FCE}" destId="{897DBA77-572A-40F4-AEAD-F3D227CD926F}" srcOrd="0" destOrd="0" presId="urn:microsoft.com/office/officeart/2005/8/layout/default"/>
    <dgm:cxn modelId="{9D912FF9-D910-4867-83DC-D608C8C51AD3}" srcId="{0A551233-ABE1-4DFD-87A6-CE35430397B7}" destId="{801E788A-C3C5-4FCA-BFE4-751DEAD6FDBA}" srcOrd="0" destOrd="0" parTransId="{D104EB9C-531C-46E7-8911-0142571D93E9}" sibTransId="{03E2B82A-F94A-4DCD-8C17-63D5B02469C0}"/>
    <dgm:cxn modelId="{119CB4FB-C026-4855-B437-70C526E8FB52}" srcId="{0A551233-ABE1-4DFD-87A6-CE35430397B7}" destId="{D9F40587-190E-44D2-97E0-DC76868DE07F}" srcOrd="3" destOrd="0" parTransId="{30AD6809-ED76-4FD0-BD58-19A0BA2A3FB3}" sibTransId="{8C37AF6D-AF79-4A37-9789-4FB878648A2B}"/>
    <dgm:cxn modelId="{30CA29AD-2F13-4E2C-B80E-DEACD3D43BFB}" type="presParOf" srcId="{186F2E6C-018C-4982-ADB1-F08C7EB9EE42}" destId="{1C5C934E-79BD-4F63-8DB3-C5E541339A7F}" srcOrd="0" destOrd="0" presId="urn:microsoft.com/office/officeart/2005/8/layout/default"/>
    <dgm:cxn modelId="{841A8331-4FBF-4FFF-BFD0-7A16EFF9588E}" type="presParOf" srcId="{186F2E6C-018C-4982-ADB1-F08C7EB9EE42}" destId="{B42645CC-FF9B-401F-A533-957B9BAC7069}" srcOrd="1" destOrd="0" presId="urn:microsoft.com/office/officeart/2005/8/layout/default"/>
    <dgm:cxn modelId="{316A27E9-326F-425E-97BF-AA45D7253F8D}" type="presParOf" srcId="{186F2E6C-018C-4982-ADB1-F08C7EB9EE42}" destId="{0A55841B-972A-4EDE-BDE3-6FE248660B92}" srcOrd="2" destOrd="0" presId="urn:microsoft.com/office/officeart/2005/8/layout/default"/>
    <dgm:cxn modelId="{DD13E595-AA3E-4A63-9A34-70CD6D88E060}" type="presParOf" srcId="{186F2E6C-018C-4982-ADB1-F08C7EB9EE42}" destId="{01CCF3E5-91D8-4968-8A58-DAD18986F13C}" srcOrd="3" destOrd="0" presId="urn:microsoft.com/office/officeart/2005/8/layout/default"/>
    <dgm:cxn modelId="{B8579F6C-6717-48CC-8202-88AFA124B3E4}" type="presParOf" srcId="{186F2E6C-018C-4982-ADB1-F08C7EB9EE42}" destId="{621A857F-0607-4380-8A93-512A9EEF61EC}" srcOrd="4" destOrd="0" presId="urn:microsoft.com/office/officeart/2005/8/layout/default"/>
    <dgm:cxn modelId="{4FB14A5F-1FF2-4E2C-8FC9-E7FB4BF2D264}" type="presParOf" srcId="{186F2E6C-018C-4982-ADB1-F08C7EB9EE42}" destId="{2E166D2A-633F-4593-96BF-BC891E7E9C8D}" srcOrd="5" destOrd="0" presId="urn:microsoft.com/office/officeart/2005/8/layout/default"/>
    <dgm:cxn modelId="{0187ED70-95B5-4B8C-94C3-9D89CAD20AE7}" type="presParOf" srcId="{186F2E6C-018C-4982-ADB1-F08C7EB9EE42}" destId="{E5EFC5A6-58A2-4583-A5E8-67D869F107DF}" srcOrd="6" destOrd="0" presId="urn:microsoft.com/office/officeart/2005/8/layout/default"/>
    <dgm:cxn modelId="{7A5F0E33-95D9-4185-B633-4469273F6000}" type="presParOf" srcId="{186F2E6C-018C-4982-ADB1-F08C7EB9EE42}" destId="{7F7620B1-69B8-4654-BC96-63A9646FF4F4}" srcOrd="7" destOrd="0" presId="urn:microsoft.com/office/officeart/2005/8/layout/default"/>
    <dgm:cxn modelId="{25691295-66F8-412D-A319-5325DA1DE773}" type="presParOf" srcId="{186F2E6C-018C-4982-ADB1-F08C7EB9EE42}" destId="{897DBA77-572A-40F4-AEAD-F3D227CD926F}" srcOrd="8" destOrd="0" presId="urn:microsoft.com/office/officeart/2005/8/layout/default"/>
    <dgm:cxn modelId="{06B5100E-6A26-43AD-BC5F-5409D1A191C8}" type="presParOf" srcId="{186F2E6C-018C-4982-ADB1-F08C7EB9EE42}" destId="{AF50150C-F825-4F47-A788-8F59E81DBEA1}" srcOrd="9" destOrd="0" presId="urn:microsoft.com/office/officeart/2005/8/layout/default"/>
    <dgm:cxn modelId="{43A282A0-5EF8-4606-ACB4-C5D5ADAE29D2}" type="presParOf" srcId="{186F2E6C-018C-4982-ADB1-F08C7EB9EE42}" destId="{6C54E522-B1EA-47BE-8FB8-71CD2B07F33F}" srcOrd="10" destOrd="0" presId="urn:microsoft.com/office/officeart/2005/8/layout/default"/>
    <dgm:cxn modelId="{5B1E7962-C12D-4A2E-B5C5-36BE94293C38}" type="presParOf" srcId="{186F2E6C-018C-4982-ADB1-F08C7EB9EE42}" destId="{254D0FBE-CF31-4FA5-881C-42088F7F46CE}" srcOrd="11" destOrd="0" presId="urn:microsoft.com/office/officeart/2005/8/layout/default"/>
    <dgm:cxn modelId="{34539D61-1168-48F7-B387-88BA8930B1AF}" type="presParOf" srcId="{186F2E6C-018C-4982-ADB1-F08C7EB9EE42}" destId="{14C0D624-4FB6-461F-9DE0-40BDF897EEAD}" srcOrd="12" destOrd="0" presId="urn:microsoft.com/office/officeart/2005/8/layout/default"/>
    <dgm:cxn modelId="{C01EBA8B-BEA5-40D1-A36C-1BAA8F039342}" type="presParOf" srcId="{186F2E6C-018C-4982-ADB1-F08C7EB9EE42}" destId="{BCFC68D2-EF72-43BA-8002-FE88A3F124F7}" srcOrd="13" destOrd="0" presId="urn:microsoft.com/office/officeart/2005/8/layout/default"/>
    <dgm:cxn modelId="{EE46F07C-752B-4880-99ED-616352100F05}" type="presParOf" srcId="{186F2E6C-018C-4982-ADB1-F08C7EB9EE42}" destId="{1DDB9F33-FE50-473D-8D48-B52708EC1CB8}" srcOrd="14" destOrd="0" presId="urn:microsoft.com/office/officeart/2005/8/layout/default"/>
    <dgm:cxn modelId="{38C778FA-0665-4C89-8578-40A45A7FC785}" type="presParOf" srcId="{186F2E6C-018C-4982-ADB1-F08C7EB9EE42}" destId="{9D76527F-1ACC-4822-B5F9-CCB575E46FE7}" srcOrd="15" destOrd="0" presId="urn:microsoft.com/office/officeart/2005/8/layout/default"/>
    <dgm:cxn modelId="{EBA8D65E-8858-4CF8-AD1A-F4A19153F9CE}" type="presParOf" srcId="{186F2E6C-018C-4982-ADB1-F08C7EB9EE42}" destId="{A57ECE55-6D30-4ED9-A9EB-AA510A22A4BC}" srcOrd="16" destOrd="0" presId="urn:microsoft.com/office/officeart/2005/8/layout/default"/>
    <dgm:cxn modelId="{CF468DF8-228C-47AD-9CAC-7575AF1EFB22}" type="presParOf" srcId="{186F2E6C-018C-4982-ADB1-F08C7EB9EE42}" destId="{07E4A9F4-C66C-4DD7-905D-1736DFE1E4E1}" srcOrd="17" destOrd="0" presId="urn:microsoft.com/office/officeart/2005/8/layout/default"/>
    <dgm:cxn modelId="{14E6C561-40C0-4280-AF0B-DC7864A2F6E1}" type="presParOf" srcId="{186F2E6C-018C-4982-ADB1-F08C7EB9EE42}" destId="{70AA3559-FED2-4C64-B9EE-809DE070549E}" srcOrd="18" destOrd="0" presId="urn:microsoft.com/office/officeart/2005/8/layout/default"/>
    <dgm:cxn modelId="{77AE96D7-6BD8-4AA1-A62C-652A7EFC2BAC}" type="presParOf" srcId="{186F2E6C-018C-4982-ADB1-F08C7EB9EE42}" destId="{822A482B-41AB-4930-953F-3DCD1DC884BF}" srcOrd="19" destOrd="0" presId="urn:microsoft.com/office/officeart/2005/8/layout/default"/>
    <dgm:cxn modelId="{041F8335-CEE7-4F01-938A-F95DC414ADED}" type="presParOf" srcId="{186F2E6C-018C-4982-ADB1-F08C7EB9EE42}" destId="{56AB53B6-43AC-410B-B955-DB43C0192E73}" srcOrd="20" destOrd="0" presId="urn:microsoft.com/office/officeart/2005/8/layout/default"/>
    <dgm:cxn modelId="{681F3134-7A57-4A97-8F03-C143F20A6AF0}" type="presParOf" srcId="{186F2E6C-018C-4982-ADB1-F08C7EB9EE42}" destId="{0C0C5E8C-97F9-4C49-82C0-0DE049CA4344}" srcOrd="21" destOrd="0" presId="urn:microsoft.com/office/officeart/2005/8/layout/default"/>
    <dgm:cxn modelId="{0BD61B1B-309F-4E6A-9187-64599D97C0DB}" type="presParOf" srcId="{186F2E6C-018C-4982-ADB1-F08C7EB9EE42}" destId="{1955F39E-F305-4EA0-B28F-1678A3EF0198}" srcOrd="22" destOrd="0" presId="urn:microsoft.com/office/officeart/2005/8/layout/default"/>
    <dgm:cxn modelId="{08DC6DFF-19D5-4E5E-928D-5706EDE2CFE0}" type="presParOf" srcId="{186F2E6C-018C-4982-ADB1-F08C7EB9EE42}" destId="{FAC97533-0B73-4FD5-B8CC-1ED05A6C5FE4}" srcOrd="23" destOrd="0" presId="urn:microsoft.com/office/officeart/2005/8/layout/default"/>
    <dgm:cxn modelId="{627D91B8-4C51-418D-B4DF-03CA6503F9DA}" type="presParOf" srcId="{186F2E6C-018C-4982-ADB1-F08C7EB9EE42}" destId="{28215A84-5DE5-4B0A-8016-8F5EEC1DDDEA}" srcOrd="24" destOrd="0" presId="urn:microsoft.com/office/officeart/2005/8/layout/default"/>
    <dgm:cxn modelId="{2D141747-24EA-4DF7-98A7-70BC05A9A6D0}" type="presParOf" srcId="{186F2E6C-018C-4982-ADB1-F08C7EB9EE42}" destId="{13CE1B2A-5081-4FE9-9F03-D35EACB9B895}" srcOrd="25" destOrd="0" presId="urn:microsoft.com/office/officeart/2005/8/layout/default"/>
    <dgm:cxn modelId="{AA03F2A4-BE1E-4848-9C9B-4B399F35E38C}" type="presParOf" srcId="{186F2E6C-018C-4982-ADB1-F08C7EB9EE42}" destId="{663D292A-EEB5-4D67-85F5-766E507BCF36}" srcOrd="2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2AA0ACC-F95F-472C-A692-FD8C0C000C61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C3E8AA2-96F3-47F0-B4BF-968E4DBD7359}">
      <dgm:prSet/>
      <dgm:spPr/>
      <dgm:t>
        <a:bodyPr/>
        <a:lstStyle/>
        <a:p>
          <a:r>
            <a:rPr lang="en-US"/>
            <a:t>Rhetoric 1020 (Reading and Writing for Success)</a:t>
          </a:r>
        </a:p>
      </dgm:t>
    </dgm:pt>
    <dgm:pt modelId="{1C86828F-9A12-4663-BA29-85B49800D052}" type="parTrans" cxnId="{76E00B72-E22B-40D7-AB89-709C178A0212}">
      <dgm:prSet/>
      <dgm:spPr/>
      <dgm:t>
        <a:bodyPr/>
        <a:lstStyle/>
        <a:p>
          <a:endParaRPr lang="en-US"/>
        </a:p>
      </dgm:t>
    </dgm:pt>
    <dgm:pt modelId="{E973C9F4-AC0C-4FB8-A606-92D5096233AE}" type="sibTrans" cxnId="{76E00B72-E22B-40D7-AB89-709C178A0212}">
      <dgm:prSet/>
      <dgm:spPr/>
      <dgm:t>
        <a:bodyPr/>
        <a:lstStyle/>
        <a:p>
          <a:endParaRPr lang="en-US"/>
        </a:p>
      </dgm:t>
    </dgm:pt>
    <dgm:pt modelId="{85C49B1A-E44E-4E1C-8882-4C891A2088BC}">
      <dgm:prSet/>
      <dgm:spPr/>
      <dgm:t>
        <a:bodyPr/>
        <a:lstStyle/>
        <a:p>
          <a:r>
            <a:rPr lang="en-US"/>
            <a:t>Interpreting Graphic Narration</a:t>
          </a:r>
        </a:p>
      </dgm:t>
    </dgm:pt>
    <dgm:pt modelId="{6A5E22D6-1917-41CD-9F3A-AAB8575CB714}" type="parTrans" cxnId="{93363EC7-BC1A-4D7C-A0AC-A3188F46BA54}">
      <dgm:prSet/>
      <dgm:spPr/>
      <dgm:t>
        <a:bodyPr/>
        <a:lstStyle/>
        <a:p>
          <a:endParaRPr lang="en-US"/>
        </a:p>
      </dgm:t>
    </dgm:pt>
    <dgm:pt modelId="{D8EDA3E3-8103-454B-9777-D7FD04EC458F}" type="sibTrans" cxnId="{93363EC7-BC1A-4D7C-A0AC-A3188F46BA54}">
      <dgm:prSet/>
      <dgm:spPr/>
      <dgm:t>
        <a:bodyPr/>
        <a:lstStyle/>
        <a:p>
          <a:endParaRPr lang="en-US"/>
        </a:p>
      </dgm:t>
    </dgm:pt>
    <dgm:pt modelId="{4281906D-6A93-409B-A1D3-831629C4D7CC}">
      <dgm:prSet/>
      <dgm:spPr/>
      <dgm:t>
        <a:bodyPr/>
        <a:lstStyle/>
        <a:p>
          <a:r>
            <a:rPr lang="en-US"/>
            <a:t>Painting</a:t>
          </a:r>
        </a:p>
      </dgm:t>
    </dgm:pt>
    <dgm:pt modelId="{1E5FBF41-CEF1-4934-B028-E85396DBF491}" type="parTrans" cxnId="{588E3D9B-51AC-4A52-BB8D-BAD36B817A08}">
      <dgm:prSet/>
      <dgm:spPr/>
      <dgm:t>
        <a:bodyPr/>
        <a:lstStyle/>
        <a:p>
          <a:endParaRPr lang="en-US"/>
        </a:p>
      </dgm:t>
    </dgm:pt>
    <dgm:pt modelId="{0A16EA5D-9B83-48B9-BEBA-C01C5D8E924C}" type="sibTrans" cxnId="{588E3D9B-51AC-4A52-BB8D-BAD36B817A08}">
      <dgm:prSet/>
      <dgm:spPr/>
      <dgm:t>
        <a:bodyPr/>
        <a:lstStyle/>
        <a:p>
          <a:endParaRPr lang="en-US"/>
        </a:p>
      </dgm:t>
    </dgm:pt>
    <dgm:pt modelId="{045C2D90-E186-4FA3-B664-3A8D2F38A5E4}">
      <dgm:prSet/>
      <dgm:spPr/>
      <dgm:t>
        <a:bodyPr/>
        <a:lstStyle/>
        <a:p>
          <a:r>
            <a:rPr lang="en-US" dirty="0"/>
            <a:t>Success in Rhetoric (Peer Tutor Writing Center Training)</a:t>
          </a:r>
        </a:p>
      </dgm:t>
    </dgm:pt>
    <dgm:pt modelId="{78122D03-C529-4994-AEBF-FFEECB725656}" type="parTrans" cxnId="{FD4C2AEA-FAEA-4A24-BE1E-1A16FBC35C40}">
      <dgm:prSet/>
      <dgm:spPr/>
      <dgm:t>
        <a:bodyPr/>
        <a:lstStyle/>
        <a:p>
          <a:endParaRPr lang="en-US"/>
        </a:p>
      </dgm:t>
    </dgm:pt>
    <dgm:pt modelId="{CE2B77CD-3BD5-4129-8186-36EEC89E910D}" type="sibTrans" cxnId="{FD4C2AEA-FAEA-4A24-BE1E-1A16FBC35C40}">
      <dgm:prSet/>
      <dgm:spPr/>
      <dgm:t>
        <a:bodyPr/>
        <a:lstStyle/>
        <a:p>
          <a:endParaRPr lang="en-US"/>
        </a:p>
      </dgm:t>
    </dgm:pt>
    <dgm:pt modelId="{91CF6D70-7E01-4FE0-BE35-D106DCAE506D}">
      <dgm:prSet/>
      <dgm:spPr/>
      <dgm:t>
        <a:bodyPr/>
        <a:lstStyle/>
        <a:p>
          <a:r>
            <a:rPr lang="en-US"/>
            <a:t>Neurodiversity (Abnormal Psychology)</a:t>
          </a:r>
        </a:p>
      </dgm:t>
    </dgm:pt>
    <dgm:pt modelId="{8FD4C433-8A7B-4CA6-BD10-899D2DFE2F35}" type="parTrans" cxnId="{5CED9A0A-B459-4646-9E0A-B21815BC5843}">
      <dgm:prSet/>
      <dgm:spPr/>
      <dgm:t>
        <a:bodyPr/>
        <a:lstStyle/>
        <a:p>
          <a:endParaRPr lang="en-US"/>
        </a:p>
      </dgm:t>
    </dgm:pt>
    <dgm:pt modelId="{A81774A5-1A86-4A69-8917-AA967EB676B5}" type="sibTrans" cxnId="{5CED9A0A-B459-4646-9E0A-B21815BC5843}">
      <dgm:prSet/>
      <dgm:spPr/>
      <dgm:t>
        <a:bodyPr/>
        <a:lstStyle/>
        <a:p>
          <a:endParaRPr lang="en-US"/>
        </a:p>
      </dgm:t>
    </dgm:pt>
    <dgm:pt modelId="{1AB56D4A-E53D-4CD7-B131-EAC9955BFFD5}">
      <dgm:prSet/>
      <dgm:spPr/>
      <dgm:t>
        <a:bodyPr/>
        <a:lstStyle/>
        <a:p>
          <a:r>
            <a:rPr lang="en-US"/>
            <a:t>Foundations in Entrepreneurship (online)</a:t>
          </a:r>
        </a:p>
      </dgm:t>
    </dgm:pt>
    <dgm:pt modelId="{F9712963-D7E0-4BE3-951B-62325FC5DA57}" type="parTrans" cxnId="{0D2DE82C-6D20-4B7E-8660-E9B85913E675}">
      <dgm:prSet/>
      <dgm:spPr/>
      <dgm:t>
        <a:bodyPr/>
        <a:lstStyle/>
        <a:p>
          <a:endParaRPr lang="en-US"/>
        </a:p>
      </dgm:t>
    </dgm:pt>
    <dgm:pt modelId="{2D6868DD-5EEB-41F0-B72A-E336BA82D8FE}" type="sibTrans" cxnId="{0D2DE82C-6D20-4B7E-8660-E9B85913E675}">
      <dgm:prSet/>
      <dgm:spPr/>
      <dgm:t>
        <a:bodyPr/>
        <a:lstStyle/>
        <a:p>
          <a:endParaRPr lang="en-US"/>
        </a:p>
      </dgm:t>
    </dgm:pt>
    <dgm:pt modelId="{31128D57-0260-48AB-8B21-0C9103990BA0}">
      <dgm:prSet/>
      <dgm:spPr/>
      <dgm:t>
        <a:bodyPr/>
        <a:lstStyle/>
        <a:p>
          <a:r>
            <a:rPr lang="en-US"/>
            <a:t>Social Entrepreneurship (online)</a:t>
          </a:r>
        </a:p>
      </dgm:t>
    </dgm:pt>
    <dgm:pt modelId="{A219629D-1096-4791-87AD-34E120E11545}" type="parTrans" cxnId="{7A0EE5A7-5A1C-45D1-AD4D-1FA38D4C74C5}">
      <dgm:prSet/>
      <dgm:spPr/>
      <dgm:t>
        <a:bodyPr/>
        <a:lstStyle/>
        <a:p>
          <a:endParaRPr lang="en-US"/>
        </a:p>
      </dgm:t>
    </dgm:pt>
    <dgm:pt modelId="{F5C2E78B-7B78-4B52-B019-DB1C67E11417}" type="sibTrans" cxnId="{7A0EE5A7-5A1C-45D1-AD4D-1FA38D4C74C5}">
      <dgm:prSet/>
      <dgm:spPr/>
      <dgm:t>
        <a:bodyPr/>
        <a:lstStyle/>
        <a:p>
          <a:endParaRPr lang="en-US"/>
        </a:p>
      </dgm:t>
    </dgm:pt>
    <dgm:pt modelId="{BDCD925F-0ECC-469B-B413-A209D9379398}">
      <dgm:prSet/>
      <dgm:spPr/>
      <dgm:t>
        <a:bodyPr/>
        <a:lstStyle/>
        <a:p>
          <a:r>
            <a:rPr lang="en-US" dirty="0"/>
            <a:t>Entrepreneurship and Global Trade (online)</a:t>
          </a:r>
        </a:p>
      </dgm:t>
    </dgm:pt>
    <dgm:pt modelId="{340940CE-ED1E-4C78-B3E4-6460CF4E1C1B}" type="parTrans" cxnId="{068A0DAA-4BB2-488D-AB49-29B9F6630979}">
      <dgm:prSet/>
      <dgm:spPr/>
      <dgm:t>
        <a:bodyPr/>
        <a:lstStyle/>
        <a:p>
          <a:endParaRPr lang="en-US"/>
        </a:p>
      </dgm:t>
    </dgm:pt>
    <dgm:pt modelId="{990F4CC9-BC39-4034-88E1-1002C6746306}" type="sibTrans" cxnId="{068A0DAA-4BB2-488D-AB49-29B9F6630979}">
      <dgm:prSet/>
      <dgm:spPr/>
      <dgm:t>
        <a:bodyPr/>
        <a:lstStyle/>
        <a:p>
          <a:endParaRPr lang="en-US"/>
        </a:p>
      </dgm:t>
    </dgm:pt>
    <dgm:pt modelId="{1C5C39A9-AE12-48AD-B148-7565A143EFA3}">
      <dgm:prSet/>
      <dgm:spPr/>
      <dgm:t>
        <a:bodyPr/>
        <a:lstStyle/>
        <a:p>
          <a:r>
            <a:rPr lang="en-US"/>
            <a:t>USA in a World at War, 1931-1945 (online)</a:t>
          </a:r>
        </a:p>
      </dgm:t>
    </dgm:pt>
    <dgm:pt modelId="{1D9248F0-7F6A-4180-BEE9-C2AE2E16028B}" type="parTrans" cxnId="{8694F459-88DF-448B-9AF3-C4C6FD7A8E89}">
      <dgm:prSet/>
      <dgm:spPr/>
      <dgm:t>
        <a:bodyPr/>
        <a:lstStyle/>
        <a:p>
          <a:endParaRPr lang="en-US"/>
        </a:p>
      </dgm:t>
    </dgm:pt>
    <dgm:pt modelId="{6B8E9468-F3D1-494B-8ECE-FF6C1FF09C55}" type="sibTrans" cxnId="{8694F459-88DF-448B-9AF3-C4C6FD7A8E89}">
      <dgm:prSet/>
      <dgm:spPr/>
      <dgm:t>
        <a:bodyPr/>
        <a:lstStyle/>
        <a:p>
          <a:endParaRPr lang="en-US"/>
        </a:p>
      </dgm:t>
    </dgm:pt>
    <dgm:pt modelId="{22E62494-A17E-47CC-B9B5-5B5307B213ED}" type="pres">
      <dgm:prSet presAssocID="{22AA0ACC-F95F-472C-A692-FD8C0C000C61}" presName="diagram" presStyleCnt="0">
        <dgm:presLayoutVars>
          <dgm:dir/>
          <dgm:resizeHandles val="exact"/>
        </dgm:presLayoutVars>
      </dgm:prSet>
      <dgm:spPr/>
    </dgm:pt>
    <dgm:pt modelId="{69648591-7D81-4BD3-82D3-459D782C2931}" type="pres">
      <dgm:prSet presAssocID="{9C3E8AA2-96F3-47F0-B4BF-968E4DBD7359}" presName="node" presStyleLbl="node1" presStyleIdx="0" presStyleCnt="9">
        <dgm:presLayoutVars>
          <dgm:bulletEnabled val="1"/>
        </dgm:presLayoutVars>
      </dgm:prSet>
      <dgm:spPr/>
    </dgm:pt>
    <dgm:pt modelId="{1474B1BC-1EE5-4A6F-913B-A0019A6AA028}" type="pres">
      <dgm:prSet presAssocID="{E973C9F4-AC0C-4FB8-A606-92D5096233AE}" presName="sibTrans" presStyleCnt="0"/>
      <dgm:spPr/>
    </dgm:pt>
    <dgm:pt modelId="{9FCAC2B7-B5A8-42E4-8173-34D26529EBFF}" type="pres">
      <dgm:prSet presAssocID="{85C49B1A-E44E-4E1C-8882-4C891A2088BC}" presName="node" presStyleLbl="node1" presStyleIdx="1" presStyleCnt="9">
        <dgm:presLayoutVars>
          <dgm:bulletEnabled val="1"/>
        </dgm:presLayoutVars>
      </dgm:prSet>
      <dgm:spPr/>
    </dgm:pt>
    <dgm:pt modelId="{D50B9B4E-3D83-4F13-8EE7-2FDCAA15CE90}" type="pres">
      <dgm:prSet presAssocID="{D8EDA3E3-8103-454B-9777-D7FD04EC458F}" presName="sibTrans" presStyleCnt="0"/>
      <dgm:spPr/>
    </dgm:pt>
    <dgm:pt modelId="{926D3E91-1044-44B7-BBD8-B30D1F1CC9D7}" type="pres">
      <dgm:prSet presAssocID="{4281906D-6A93-409B-A1D3-831629C4D7CC}" presName="node" presStyleLbl="node1" presStyleIdx="2" presStyleCnt="9">
        <dgm:presLayoutVars>
          <dgm:bulletEnabled val="1"/>
        </dgm:presLayoutVars>
      </dgm:prSet>
      <dgm:spPr/>
    </dgm:pt>
    <dgm:pt modelId="{071CEAD3-727D-4A26-8397-65F3F6D637F8}" type="pres">
      <dgm:prSet presAssocID="{0A16EA5D-9B83-48B9-BEBA-C01C5D8E924C}" presName="sibTrans" presStyleCnt="0"/>
      <dgm:spPr/>
    </dgm:pt>
    <dgm:pt modelId="{D40E7108-67F7-4717-A70A-B3BDC148C30B}" type="pres">
      <dgm:prSet presAssocID="{045C2D90-E186-4FA3-B664-3A8D2F38A5E4}" presName="node" presStyleLbl="node1" presStyleIdx="3" presStyleCnt="9">
        <dgm:presLayoutVars>
          <dgm:bulletEnabled val="1"/>
        </dgm:presLayoutVars>
      </dgm:prSet>
      <dgm:spPr/>
    </dgm:pt>
    <dgm:pt modelId="{1E6EE468-619D-465E-B372-D191CEB4C888}" type="pres">
      <dgm:prSet presAssocID="{CE2B77CD-3BD5-4129-8186-36EEC89E910D}" presName="sibTrans" presStyleCnt="0"/>
      <dgm:spPr/>
    </dgm:pt>
    <dgm:pt modelId="{70F3CCF1-7C82-4B56-BCCE-D29805266BFA}" type="pres">
      <dgm:prSet presAssocID="{91CF6D70-7E01-4FE0-BE35-D106DCAE506D}" presName="node" presStyleLbl="node1" presStyleIdx="4" presStyleCnt="9">
        <dgm:presLayoutVars>
          <dgm:bulletEnabled val="1"/>
        </dgm:presLayoutVars>
      </dgm:prSet>
      <dgm:spPr/>
    </dgm:pt>
    <dgm:pt modelId="{22723364-68E9-4848-ABC8-3A291F298AC3}" type="pres">
      <dgm:prSet presAssocID="{A81774A5-1A86-4A69-8917-AA967EB676B5}" presName="sibTrans" presStyleCnt="0"/>
      <dgm:spPr/>
    </dgm:pt>
    <dgm:pt modelId="{F3E5DE7E-6D1E-473C-9857-FE98AD7B1734}" type="pres">
      <dgm:prSet presAssocID="{1AB56D4A-E53D-4CD7-B131-EAC9955BFFD5}" presName="node" presStyleLbl="node1" presStyleIdx="5" presStyleCnt="9">
        <dgm:presLayoutVars>
          <dgm:bulletEnabled val="1"/>
        </dgm:presLayoutVars>
      </dgm:prSet>
      <dgm:spPr/>
    </dgm:pt>
    <dgm:pt modelId="{E50EB8A0-10F2-4AEB-A679-8D695FFE3321}" type="pres">
      <dgm:prSet presAssocID="{2D6868DD-5EEB-41F0-B72A-E336BA82D8FE}" presName="sibTrans" presStyleCnt="0"/>
      <dgm:spPr/>
    </dgm:pt>
    <dgm:pt modelId="{BB8F0591-6163-4AB8-A412-0B27EADCD383}" type="pres">
      <dgm:prSet presAssocID="{31128D57-0260-48AB-8B21-0C9103990BA0}" presName="node" presStyleLbl="node1" presStyleIdx="6" presStyleCnt="9">
        <dgm:presLayoutVars>
          <dgm:bulletEnabled val="1"/>
        </dgm:presLayoutVars>
      </dgm:prSet>
      <dgm:spPr/>
    </dgm:pt>
    <dgm:pt modelId="{E2B139DB-32E7-462A-8586-98D46A6DCC11}" type="pres">
      <dgm:prSet presAssocID="{F5C2E78B-7B78-4B52-B019-DB1C67E11417}" presName="sibTrans" presStyleCnt="0"/>
      <dgm:spPr/>
    </dgm:pt>
    <dgm:pt modelId="{7115D047-A454-4576-99FA-A52B762A343B}" type="pres">
      <dgm:prSet presAssocID="{BDCD925F-0ECC-469B-B413-A209D9379398}" presName="node" presStyleLbl="node1" presStyleIdx="7" presStyleCnt="9">
        <dgm:presLayoutVars>
          <dgm:bulletEnabled val="1"/>
        </dgm:presLayoutVars>
      </dgm:prSet>
      <dgm:spPr/>
    </dgm:pt>
    <dgm:pt modelId="{4D9F075C-6FAB-46E2-9368-9801A77E8075}" type="pres">
      <dgm:prSet presAssocID="{990F4CC9-BC39-4034-88E1-1002C6746306}" presName="sibTrans" presStyleCnt="0"/>
      <dgm:spPr/>
    </dgm:pt>
    <dgm:pt modelId="{CFBF2A93-36FC-4E43-8E6F-FDA44C66ECCF}" type="pres">
      <dgm:prSet presAssocID="{1C5C39A9-AE12-48AD-B148-7565A143EFA3}" presName="node" presStyleLbl="node1" presStyleIdx="8" presStyleCnt="9">
        <dgm:presLayoutVars>
          <dgm:bulletEnabled val="1"/>
        </dgm:presLayoutVars>
      </dgm:prSet>
      <dgm:spPr/>
    </dgm:pt>
  </dgm:ptLst>
  <dgm:cxnLst>
    <dgm:cxn modelId="{5CED9A0A-B459-4646-9E0A-B21815BC5843}" srcId="{22AA0ACC-F95F-472C-A692-FD8C0C000C61}" destId="{91CF6D70-7E01-4FE0-BE35-D106DCAE506D}" srcOrd="4" destOrd="0" parTransId="{8FD4C433-8A7B-4CA6-BD10-899D2DFE2F35}" sibTransId="{A81774A5-1A86-4A69-8917-AA967EB676B5}"/>
    <dgm:cxn modelId="{A03D1721-1FC0-4CA8-A096-764E1F30C8F9}" type="presOf" srcId="{9C3E8AA2-96F3-47F0-B4BF-968E4DBD7359}" destId="{69648591-7D81-4BD3-82D3-459D782C2931}" srcOrd="0" destOrd="0" presId="urn:microsoft.com/office/officeart/2005/8/layout/default"/>
    <dgm:cxn modelId="{0D2DE82C-6D20-4B7E-8660-E9B85913E675}" srcId="{22AA0ACC-F95F-472C-A692-FD8C0C000C61}" destId="{1AB56D4A-E53D-4CD7-B131-EAC9955BFFD5}" srcOrd="5" destOrd="0" parTransId="{F9712963-D7E0-4BE3-951B-62325FC5DA57}" sibTransId="{2D6868DD-5EEB-41F0-B72A-E336BA82D8FE}"/>
    <dgm:cxn modelId="{D3488E62-76E6-4D97-9EF6-83C620FD4EFB}" type="presOf" srcId="{91CF6D70-7E01-4FE0-BE35-D106DCAE506D}" destId="{70F3CCF1-7C82-4B56-BCCE-D29805266BFA}" srcOrd="0" destOrd="0" presId="urn:microsoft.com/office/officeart/2005/8/layout/default"/>
    <dgm:cxn modelId="{5AA29365-6581-4B09-8C53-1FFCE962D151}" type="presOf" srcId="{BDCD925F-0ECC-469B-B413-A209D9379398}" destId="{7115D047-A454-4576-99FA-A52B762A343B}" srcOrd="0" destOrd="0" presId="urn:microsoft.com/office/officeart/2005/8/layout/default"/>
    <dgm:cxn modelId="{76E00B72-E22B-40D7-AB89-709C178A0212}" srcId="{22AA0ACC-F95F-472C-A692-FD8C0C000C61}" destId="{9C3E8AA2-96F3-47F0-B4BF-968E4DBD7359}" srcOrd="0" destOrd="0" parTransId="{1C86828F-9A12-4663-BA29-85B49800D052}" sibTransId="{E973C9F4-AC0C-4FB8-A606-92D5096233AE}"/>
    <dgm:cxn modelId="{39EE2E72-0A90-4F79-A9BA-F1347B20FF98}" type="presOf" srcId="{22AA0ACC-F95F-472C-A692-FD8C0C000C61}" destId="{22E62494-A17E-47CC-B9B5-5B5307B213ED}" srcOrd="0" destOrd="0" presId="urn:microsoft.com/office/officeart/2005/8/layout/default"/>
    <dgm:cxn modelId="{8694F459-88DF-448B-9AF3-C4C6FD7A8E89}" srcId="{22AA0ACC-F95F-472C-A692-FD8C0C000C61}" destId="{1C5C39A9-AE12-48AD-B148-7565A143EFA3}" srcOrd="8" destOrd="0" parTransId="{1D9248F0-7F6A-4180-BEE9-C2AE2E16028B}" sibTransId="{6B8E9468-F3D1-494B-8ECE-FF6C1FF09C55}"/>
    <dgm:cxn modelId="{234EA882-A954-4E92-B753-4991D4931AB6}" type="presOf" srcId="{4281906D-6A93-409B-A1D3-831629C4D7CC}" destId="{926D3E91-1044-44B7-BBD8-B30D1F1CC9D7}" srcOrd="0" destOrd="0" presId="urn:microsoft.com/office/officeart/2005/8/layout/default"/>
    <dgm:cxn modelId="{97949E87-4B1C-47F8-94FD-EE6F1CA2987F}" type="presOf" srcId="{045C2D90-E186-4FA3-B664-3A8D2F38A5E4}" destId="{D40E7108-67F7-4717-A70A-B3BDC148C30B}" srcOrd="0" destOrd="0" presId="urn:microsoft.com/office/officeart/2005/8/layout/default"/>
    <dgm:cxn modelId="{AADA1E88-94A8-4BA7-874F-0E82A373345A}" type="presOf" srcId="{85C49B1A-E44E-4E1C-8882-4C891A2088BC}" destId="{9FCAC2B7-B5A8-42E4-8173-34D26529EBFF}" srcOrd="0" destOrd="0" presId="urn:microsoft.com/office/officeart/2005/8/layout/default"/>
    <dgm:cxn modelId="{588E3D9B-51AC-4A52-BB8D-BAD36B817A08}" srcId="{22AA0ACC-F95F-472C-A692-FD8C0C000C61}" destId="{4281906D-6A93-409B-A1D3-831629C4D7CC}" srcOrd="2" destOrd="0" parTransId="{1E5FBF41-CEF1-4934-B028-E85396DBF491}" sibTransId="{0A16EA5D-9B83-48B9-BEBA-C01C5D8E924C}"/>
    <dgm:cxn modelId="{7BA8299C-241B-4F5F-8DC1-82BA042DE8A8}" type="presOf" srcId="{31128D57-0260-48AB-8B21-0C9103990BA0}" destId="{BB8F0591-6163-4AB8-A412-0B27EADCD383}" srcOrd="0" destOrd="0" presId="urn:microsoft.com/office/officeart/2005/8/layout/default"/>
    <dgm:cxn modelId="{B49286A6-BBB3-42CB-A79D-563AFF96FA07}" type="presOf" srcId="{1C5C39A9-AE12-48AD-B148-7565A143EFA3}" destId="{CFBF2A93-36FC-4E43-8E6F-FDA44C66ECCF}" srcOrd="0" destOrd="0" presId="urn:microsoft.com/office/officeart/2005/8/layout/default"/>
    <dgm:cxn modelId="{7A0EE5A7-5A1C-45D1-AD4D-1FA38D4C74C5}" srcId="{22AA0ACC-F95F-472C-A692-FD8C0C000C61}" destId="{31128D57-0260-48AB-8B21-0C9103990BA0}" srcOrd="6" destOrd="0" parTransId="{A219629D-1096-4791-87AD-34E120E11545}" sibTransId="{F5C2E78B-7B78-4B52-B019-DB1C67E11417}"/>
    <dgm:cxn modelId="{D91FBEA9-324D-41C9-BC00-8015C9946EE8}" type="presOf" srcId="{1AB56D4A-E53D-4CD7-B131-EAC9955BFFD5}" destId="{F3E5DE7E-6D1E-473C-9857-FE98AD7B1734}" srcOrd="0" destOrd="0" presId="urn:microsoft.com/office/officeart/2005/8/layout/default"/>
    <dgm:cxn modelId="{068A0DAA-4BB2-488D-AB49-29B9F6630979}" srcId="{22AA0ACC-F95F-472C-A692-FD8C0C000C61}" destId="{BDCD925F-0ECC-469B-B413-A209D9379398}" srcOrd="7" destOrd="0" parTransId="{340940CE-ED1E-4C78-B3E4-6460CF4E1C1B}" sibTransId="{990F4CC9-BC39-4034-88E1-1002C6746306}"/>
    <dgm:cxn modelId="{93363EC7-BC1A-4D7C-A0AC-A3188F46BA54}" srcId="{22AA0ACC-F95F-472C-A692-FD8C0C000C61}" destId="{85C49B1A-E44E-4E1C-8882-4C891A2088BC}" srcOrd="1" destOrd="0" parTransId="{6A5E22D6-1917-41CD-9F3A-AAB8575CB714}" sibTransId="{D8EDA3E3-8103-454B-9777-D7FD04EC458F}"/>
    <dgm:cxn modelId="{FD4C2AEA-FAEA-4A24-BE1E-1A16FBC35C40}" srcId="{22AA0ACC-F95F-472C-A692-FD8C0C000C61}" destId="{045C2D90-E186-4FA3-B664-3A8D2F38A5E4}" srcOrd="3" destOrd="0" parTransId="{78122D03-C529-4994-AEBF-FFEECB725656}" sibTransId="{CE2B77CD-3BD5-4129-8186-36EEC89E910D}"/>
    <dgm:cxn modelId="{DA91D4F6-122A-4CD5-B5C2-4A1713983DEA}" type="presParOf" srcId="{22E62494-A17E-47CC-B9B5-5B5307B213ED}" destId="{69648591-7D81-4BD3-82D3-459D782C2931}" srcOrd="0" destOrd="0" presId="urn:microsoft.com/office/officeart/2005/8/layout/default"/>
    <dgm:cxn modelId="{82D16BAB-2C6A-4956-A235-301A0F6D8FEF}" type="presParOf" srcId="{22E62494-A17E-47CC-B9B5-5B5307B213ED}" destId="{1474B1BC-1EE5-4A6F-913B-A0019A6AA028}" srcOrd="1" destOrd="0" presId="urn:microsoft.com/office/officeart/2005/8/layout/default"/>
    <dgm:cxn modelId="{CF3718C7-9BBE-4FA0-9717-711C91A2CBDE}" type="presParOf" srcId="{22E62494-A17E-47CC-B9B5-5B5307B213ED}" destId="{9FCAC2B7-B5A8-42E4-8173-34D26529EBFF}" srcOrd="2" destOrd="0" presId="urn:microsoft.com/office/officeart/2005/8/layout/default"/>
    <dgm:cxn modelId="{D1AD5359-A958-4D88-B18E-2AEBD8154746}" type="presParOf" srcId="{22E62494-A17E-47CC-B9B5-5B5307B213ED}" destId="{D50B9B4E-3D83-4F13-8EE7-2FDCAA15CE90}" srcOrd="3" destOrd="0" presId="urn:microsoft.com/office/officeart/2005/8/layout/default"/>
    <dgm:cxn modelId="{4F680CF7-2E05-4380-BB3F-EDD824B13E90}" type="presParOf" srcId="{22E62494-A17E-47CC-B9B5-5B5307B213ED}" destId="{926D3E91-1044-44B7-BBD8-B30D1F1CC9D7}" srcOrd="4" destOrd="0" presId="urn:microsoft.com/office/officeart/2005/8/layout/default"/>
    <dgm:cxn modelId="{14E77254-F89B-4C31-BF8A-2FBC7A4A7977}" type="presParOf" srcId="{22E62494-A17E-47CC-B9B5-5B5307B213ED}" destId="{071CEAD3-727D-4A26-8397-65F3F6D637F8}" srcOrd="5" destOrd="0" presId="urn:microsoft.com/office/officeart/2005/8/layout/default"/>
    <dgm:cxn modelId="{965A66C6-71A0-4F1E-AF64-388D2CA5A9F1}" type="presParOf" srcId="{22E62494-A17E-47CC-B9B5-5B5307B213ED}" destId="{D40E7108-67F7-4717-A70A-B3BDC148C30B}" srcOrd="6" destOrd="0" presId="urn:microsoft.com/office/officeart/2005/8/layout/default"/>
    <dgm:cxn modelId="{09113791-839D-4CFB-A9A3-62A463CC0597}" type="presParOf" srcId="{22E62494-A17E-47CC-B9B5-5B5307B213ED}" destId="{1E6EE468-619D-465E-B372-D191CEB4C888}" srcOrd="7" destOrd="0" presId="urn:microsoft.com/office/officeart/2005/8/layout/default"/>
    <dgm:cxn modelId="{B05E4AFB-1B75-488A-97A4-9EB7A6FC05DA}" type="presParOf" srcId="{22E62494-A17E-47CC-B9B5-5B5307B213ED}" destId="{70F3CCF1-7C82-4B56-BCCE-D29805266BFA}" srcOrd="8" destOrd="0" presId="urn:microsoft.com/office/officeart/2005/8/layout/default"/>
    <dgm:cxn modelId="{225DD24D-9D06-43E2-8F52-E2974489E34E}" type="presParOf" srcId="{22E62494-A17E-47CC-B9B5-5B5307B213ED}" destId="{22723364-68E9-4848-ABC8-3A291F298AC3}" srcOrd="9" destOrd="0" presId="urn:microsoft.com/office/officeart/2005/8/layout/default"/>
    <dgm:cxn modelId="{C6C442EF-0660-4D2C-BAA5-BE1E2D18EACD}" type="presParOf" srcId="{22E62494-A17E-47CC-B9B5-5B5307B213ED}" destId="{F3E5DE7E-6D1E-473C-9857-FE98AD7B1734}" srcOrd="10" destOrd="0" presId="urn:microsoft.com/office/officeart/2005/8/layout/default"/>
    <dgm:cxn modelId="{380F04B1-BEC2-46F2-8D27-C15BFE83D006}" type="presParOf" srcId="{22E62494-A17E-47CC-B9B5-5B5307B213ED}" destId="{E50EB8A0-10F2-4AEB-A679-8D695FFE3321}" srcOrd="11" destOrd="0" presId="urn:microsoft.com/office/officeart/2005/8/layout/default"/>
    <dgm:cxn modelId="{5F90E4F6-F6F3-49C2-81D4-776E3C233F8F}" type="presParOf" srcId="{22E62494-A17E-47CC-B9B5-5B5307B213ED}" destId="{BB8F0591-6163-4AB8-A412-0B27EADCD383}" srcOrd="12" destOrd="0" presId="urn:microsoft.com/office/officeart/2005/8/layout/default"/>
    <dgm:cxn modelId="{75E8BC58-2D9A-49F3-B9F9-8074181EDCAB}" type="presParOf" srcId="{22E62494-A17E-47CC-B9B5-5B5307B213ED}" destId="{E2B139DB-32E7-462A-8586-98D46A6DCC11}" srcOrd="13" destOrd="0" presId="urn:microsoft.com/office/officeart/2005/8/layout/default"/>
    <dgm:cxn modelId="{31B5372A-1F80-4B8F-A4E9-D2107CCFE663}" type="presParOf" srcId="{22E62494-A17E-47CC-B9B5-5B5307B213ED}" destId="{7115D047-A454-4576-99FA-A52B762A343B}" srcOrd="14" destOrd="0" presId="urn:microsoft.com/office/officeart/2005/8/layout/default"/>
    <dgm:cxn modelId="{BA04F986-3094-47E7-9517-0560A65BFC21}" type="presParOf" srcId="{22E62494-A17E-47CC-B9B5-5B5307B213ED}" destId="{4D9F075C-6FAB-46E2-9368-9801A77E8075}" srcOrd="15" destOrd="0" presId="urn:microsoft.com/office/officeart/2005/8/layout/default"/>
    <dgm:cxn modelId="{63096585-441B-4952-B19E-E65E7850AF60}" type="presParOf" srcId="{22E62494-A17E-47CC-B9B5-5B5307B213ED}" destId="{CFBF2A93-36FC-4E43-8E6F-FDA44C66ECCF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5C934E-79BD-4F63-8DB3-C5E541339A7F}">
      <dsp:nvSpPr>
        <dsp:cNvPr id="0" name=""/>
        <dsp:cNvSpPr/>
      </dsp:nvSpPr>
      <dsp:spPr>
        <a:xfrm>
          <a:off x="3458" y="299025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Introduction to Psychology</a:t>
          </a:r>
        </a:p>
      </dsp:txBody>
      <dsp:txXfrm>
        <a:off x="3458" y="299025"/>
        <a:ext cx="1872674" cy="1123604"/>
      </dsp:txXfrm>
    </dsp:sp>
    <dsp:sp modelId="{0A55841B-972A-4EDE-BDE3-6FE248660B92}">
      <dsp:nvSpPr>
        <dsp:cNvPr id="0" name=""/>
        <dsp:cNvSpPr/>
      </dsp:nvSpPr>
      <dsp:spPr>
        <a:xfrm>
          <a:off x="2063400" y="299025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8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Rhetoric 1030 (Composition I)</a:t>
          </a:r>
        </a:p>
      </dsp:txBody>
      <dsp:txXfrm>
        <a:off x="2063400" y="299025"/>
        <a:ext cx="1872674" cy="1123604"/>
      </dsp:txXfrm>
    </dsp:sp>
    <dsp:sp modelId="{621A857F-0607-4380-8A93-512A9EEF61EC}">
      <dsp:nvSpPr>
        <dsp:cNvPr id="0" name=""/>
        <dsp:cNvSpPr/>
      </dsp:nvSpPr>
      <dsp:spPr>
        <a:xfrm>
          <a:off x="4123342" y="299025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168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Peacebuilding, Songwriting, and Singing in a Prison Choir</a:t>
          </a:r>
        </a:p>
      </dsp:txBody>
      <dsp:txXfrm>
        <a:off x="4123342" y="299025"/>
        <a:ext cx="1872674" cy="1123604"/>
      </dsp:txXfrm>
    </dsp:sp>
    <dsp:sp modelId="{E5EFC5A6-58A2-4583-A5E8-67D869F107DF}">
      <dsp:nvSpPr>
        <dsp:cNvPr id="0" name=""/>
        <dsp:cNvSpPr/>
      </dsp:nvSpPr>
      <dsp:spPr>
        <a:xfrm>
          <a:off x="6183284" y="299025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25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Mixed Media Art and Open Art Studio</a:t>
          </a:r>
        </a:p>
      </dsp:txBody>
      <dsp:txXfrm>
        <a:off x="6183284" y="299025"/>
        <a:ext cx="1872674" cy="1123604"/>
      </dsp:txXfrm>
    </dsp:sp>
    <dsp:sp modelId="{897DBA77-572A-40F4-AEAD-F3D227CD926F}">
      <dsp:nvSpPr>
        <dsp:cNvPr id="0" name=""/>
        <dsp:cNvSpPr/>
      </dsp:nvSpPr>
      <dsp:spPr>
        <a:xfrm>
          <a:off x="8243226" y="299025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337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Microeconomics</a:t>
          </a:r>
        </a:p>
      </dsp:txBody>
      <dsp:txXfrm>
        <a:off x="8243226" y="299025"/>
        <a:ext cx="1872674" cy="1123604"/>
      </dsp:txXfrm>
    </dsp:sp>
    <dsp:sp modelId="{6C54E522-B1EA-47BE-8FB8-71CD2B07F33F}">
      <dsp:nvSpPr>
        <dsp:cNvPr id="0" name=""/>
        <dsp:cNvSpPr/>
      </dsp:nvSpPr>
      <dsp:spPr>
        <a:xfrm>
          <a:off x="3458" y="1609897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42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Qualitative Research Methods (as part of a research collaborative with Coe College’s Sociology Capstone class)</a:t>
          </a:r>
        </a:p>
      </dsp:txBody>
      <dsp:txXfrm>
        <a:off x="3458" y="1609897"/>
        <a:ext cx="1872674" cy="1123604"/>
      </dsp:txXfrm>
    </dsp:sp>
    <dsp:sp modelId="{14C0D624-4FB6-461F-9DE0-40BDF897EEAD}">
      <dsp:nvSpPr>
        <dsp:cNvPr id="0" name=""/>
        <dsp:cNvSpPr/>
      </dsp:nvSpPr>
      <dsp:spPr>
        <a:xfrm>
          <a:off x="2063400" y="1609897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50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Foundations in Entrepreneurship (online)</a:t>
          </a:r>
        </a:p>
      </dsp:txBody>
      <dsp:txXfrm>
        <a:off x="2063400" y="1609897"/>
        <a:ext cx="1872674" cy="1123604"/>
      </dsp:txXfrm>
    </dsp:sp>
    <dsp:sp modelId="{1DDB9F33-FE50-473D-8D48-B52708EC1CB8}">
      <dsp:nvSpPr>
        <dsp:cNvPr id="0" name=""/>
        <dsp:cNvSpPr/>
      </dsp:nvSpPr>
      <dsp:spPr>
        <a:xfrm>
          <a:off x="4123342" y="1609897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591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Entrepreneurship and Innovation (online)</a:t>
          </a:r>
        </a:p>
      </dsp:txBody>
      <dsp:txXfrm>
        <a:off x="4123342" y="1609897"/>
        <a:ext cx="1872674" cy="1123604"/>
      </dsp:txXfrm>
    </dsp:sp>
    <dsp:sp modelId="{A57ECE55-6D30-4ED9-A9EB-AA510A22A4BC}">
      <dsp:nvSpPr>
        <dsp:cNvPr id="0" name=""/>
        <dsp:cNvSpPr/>
      </dsp:nvSpPr>
      <dsp:spPr>
        <a:xfrm>
          <a:off x="6183284" y="1609897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67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Summer 2019 (56 students enrolled)</a:t>
          </a:r>
        </a:p>
      </dsp:txBody>
      <dsp:txXfrm>
        <a:off x="6183284" y="1609897"/>
        <a:ext cx="1872674" cy="1123604"/>
      </dsp:txXfrm>
    </dsp:sp>
    <dsp:sp modelId="{70AA3559-FED2-4C64-B9EE-809DE070549E}">
      <dsp:nvSpPr>
        <dsp:cNvPr id="0" name=""/>
        <dsp:cNvSpPr/>
      </dsp:nvSpPr>
      <dsp:spPr>
        <a:xfrm>
          <a:off x="8243226" y="1609897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76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Social and Developmental Psychology</a:t>
          </a:r>
        </a:p>
      </dsp:txBody>
      <dsp:txXfrm>
        <a:off x="8243226" y="1609897"/>
        <a:ext cx="1872674" cy="1123604"/>
      </dsp:txXfrm>
    </dsp:sp>
    <dsp:sp modelId="{56AB53B6-43AC-410B-B955-DB43C0192E73}">
      <dsp:nvSpPr>
        <dsp:cNvPr id="0" name=""/>
        <dsp:cNvSpPr/>
      </dsp:nvSpPr>
      <dsp:spPr>
        <a:xfrm>
          <a:off x="1033429" y="2920769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844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Graphic Novel Art Making</a:t>
          </a:r>
        </a:p>
      </dsp:txBody>
      <dsp:txXfrm>
        <a:off x="1033429" y="2920769"/>
        <a:ext cx="1872674" cy="1123604"/>
      </dsp:txXfrm>
    </dsp:sp>
    <dsp:sp modelId="{1955F39E-F305-4EA0-B28F-1678A3EF0198}">
      <dsp:nvSpPr>
        <dsp:cNvPr id="0" name=""/>
        <dsp:cNvSpPr/>
      </dsp:nvSpPr>
      <dsp:spPr>
        <a:xfrm>
          <a:off x="3093371" y="2920769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929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Songwriters Workshop</a:t>
          </a:r>
        </a:p>
      </dsp:txBody>
      <dsp:txXfrm>
        <a:off x="3093371" y="2920769"/>
        <a:ext cx="1872674" cy="1123604"/>
      </dsp:txXfrm>
    </dsp:sp>
    <dsp:sp modelId="{28215A84-5DE5-4B0A-8016-8F5EEC1DDDEA}">
      <dsp:nvSpPr>
        <dsp:cNvPr id="0" name=""/>
        <dsp:cNvSpPr/>
      </dsp:nvSpPr>
      <dsp:spPr>
        <a:xfrm>
          <a:off x="5153313" y="2920769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101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Grant Writing Seminar</a:t>
          </a:r>
        </a:p>
      </dsp:txBody>
      <dsp:txXfrm>
        <a:off x="5153313" y="2920769"/>
        <a:ext cx="1872674" cy="1123604"/>
      </dsp:txXfrm>
    </dsp:sp>
    <dsp:sp modelId="{663D292A-EEB5-4D67-85F5-766E507BCF36}">
      <dsp:nvSpPr>
        <dsp:cNvPr id="0" name=""/>
        <dsp:cNvSpPr/>
      </dsp:nvSpPr>
      <dsp:spPr>
        <a:xfrm>
          <a:off x="7213255" y="2920769"/>
          <a:ext cx="1872674" cy="1123604"/>
        </a:xfrm>
        <a:prstGeom prst="rect">
          <a:avLst/>
        </a:prstGeom>
        <a:solidFill>
          <a:schemeClr val="accent2">
            <a:hueOff val="0"/>
            <a:satOff val="0"/>
            <a:lumOff val="-10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Entrepreneurial Marketing (online)</a:t>
          </a:r>
        </a:p>
      </dsp:txBody>
      <dsp:txXfrm>
        <a:off x="7213255" y="2920769"/>
        <a:ext cx="1872674" cy="11236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648591-7D81-4BD3-82D3-459D782C2931}">
      <dsp:nvSpPr>
        <dsp:cNvPr id="0" name=""/>
        <dsp:cNvSpPr/>
      </dsp:nvSpPr>
      <dsp:spPr>
        <a:xfrm>
          <a:off x="741287" y="2410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Rhetoric 1020 (Reading and Writing for Success)</a:t>
          </a:r>
        </a:p>
      </dsp:txBody>
      <dsp:txXfrm>
        <a:off x="741287" y="2410"/>
        <a:ext cx="2008554" cy="1205132"/>
      </dsp:txXfrm>
    </dsp:sp>
    <dsp:sp modelId="{9FCAC2B7-B5A8-42E4-8173-34D26529EBFF}">
      <dsp:nvSpPr>
        <dsp:cNvPr id="0" name=""/>
        <dsp:cNvSpPr/>
      </dsp:nvSpPr>
      <dsp:spPr>
        <a:xfrm>
          <a:off x="2950697" y="2410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137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Interpreting Graphic Narration</a:t>
          </a:r>
        </a:p>
      </dsp:txBody>
      <dsp:txXfrm>
        <a:off x="2950697" y="2410"/>
        <a:ext cx="2008554" cy="1205132"/>
      </dsp:txXfrm>
    </dsp:sp>
    <dsp:sp modelId="{926D3E91-1044-44B7-BBD8-B30D1F1CC9D7}">
      <dsp:nvSpPr>
        <dsp:cNvPr id="0" name=""/>
        <dsp:cNvSpPr/>
      </dsp:nvSpPr>
      <dsp:spPr>
        <a:xfrm>
          <a:off x="5160107" y="2410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274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Painting</a:t>
          </a:r>
        </a:p>
      </dsp:txBody>
      <dsp:txXfrm>
        <a:off x="5160107" y="2410"/>
        <a:ext cx="2008554" cy="1205132"/>
      </dsp:txXfrm>
    </dsp:sp>
    <dsp:sp modelId="{D40E7108-67F7-4717-A70A-B3BDC148C30B}">
      <dsp:nvSpPr>
        <dsp:cNvPr id="0" name=""/>
        <dsp:cNvSpPr/>
      </dsp:nvSpPr>
      <dsp:spPr>
        <a:xfrm>
          <a:off x="7369517" y="2410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411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Success in Rhetoric (Peer Tutor Writing Center Training)</a:t>
          </a:r>
        </a:p>
      </dsp:txBody>
      <dsp:txXfrm>
        <a:off x="7369517" y="2410"/>
        <a:ext cx="2008554" cy="1205132"/>
      </dsp:txXfrm>
    </dsp:sp>
    <dsp:sp modelId="{70F3CCF1-7C82-4B56-BCCE-D29805266BFA}">
      <dsp:nvSpPr>
        <dsp:cNvPr id="0" name=""/>
        <dsp:cNvSpPr/>
      </dsp:nvSpPr>
      <dsp:spPr>
        <a:xfrm>
          <a:off x="741287" y="1408398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549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Neurodiversity (Abnormal Psychology)</a:t>
          </a:r>
        </a:p>
      </dsp:txBody>
      <dsp:txXfrm>
        <a:off x="741287" y="1408398"/>
        <a:ext cx="2008554" cy="1205132"/>
      </dsp:txXfrm>
    </dsp:sp>
    <dsp:sp modelId="{F3E5DE7E-6D1E-473C-9857-FE98AD7B1734}">
      <dsp:nvSpPr>
        <dsp:cNvPr id="0" name=""/>
        <dsp:cNvSpPr/>
      </dsp:nvSpPr>
      <dsp:spPr>
        <a:xfrm>
          <a:off x="2950697" y="1408398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68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Foundations in Entrepreneurship (online)</a:t>
          </a:r>
        </a:p>
      </dsp:txBody>
      <dsp:txXfrm>
        <a:off x="2950697" y="1408398"/>
        <a:ext cx="2008554" cy="1205132"/>
      </dsp:txXfrm>
    </dsp:sp>
    <dsp:sp modelId="{BB8F0591-6163-4AB8-A412-0B27EADCD383}">
      <dsp:nvSpPr>
        <dsp:cNvPr id="0" name=""/>
        <dsp:cNvSpPr/>
      </dsp:nvSpPr>
      <dsp:spPr>
        <a:xfrm>
          <a:off x="5160107" y="1408398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823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Social Entrepreneurship (online)</a:t>
          </a:r>
        </a:p>
      </dsp:txBody>
      <dsp:txXfrm>
        <a:off x="5160107" y="1408398"/>
        <a:ext cx="2008554" cy="1205132"/>
      </dsp:txXfrm>
    </dsp:sp>
    <dsp:sp modelId="{7115D047-A454-4576-99FA-A52B762A343B}">
      <dsp:nvSpPr>
        <dsp:cNvPr id="0" name=""/>
        <dsp:cNvSpPr/>
      </dsp:nvSpPr>
      <dsp:spPr>
        <a:xfrm>
          <a:off x="7369517" y="1408398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96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Entrepreneurship and Global Trade (online)</a:t>
          </a:r>
        </a:p>
      </dsp:txBody>
      <dsp:txXfrm>
        <a:off x="7369517" y="1408398"/>
        <a:ext cx="2008554" cy="1205132"/>
      </dsp:txXfrm>
    </dsp:sp>
    <dsp:sp modelId="{CFBF2A93-36FC-4E43-8E6F-FDA44C66ECCF}">
      <dsp:nvSpPr>
        <dsp:cNvPr id="0" name=""/>
        <dsp:cNvSpPr/>
      </dsp:nvSpPr>
      <dsp:spPr>
        <a:xfrm>
          <a:off x="4055402" y="2814386"/>
          <a:ext cx="2008554" cy="1205132"/>
        </a:xfrm>
        <a:prstGeom prst="rect">
          <a:avLst/>
        </a:prstGeom>
        <a:solidFill>
          <a:schemeClr val="accent2">
            <a:hueOff val="0"/>
            <a:satOff val="0"/>
            <a:lumOff val="-1098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USA in a World at War, 1931-1945 (online)</a:t>
          </a:r>
        </a:p>
      </dsp:txBody>
      <dsp:txXfrm>
        <a:off x="4055402" y="2814386"/>
        <a:ext cx="2008554" cy="12051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62D79B-3EF4-42B7-8F0E-7704590D3B84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57252A-ABDB-49B5-8422-462532E00E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178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meeting:  Michelle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177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D84184-A547-D34A-A0A7-D7A0EB4055C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3177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5321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57252A-ABDB-49B5-8422-462532E00E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276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IHEP’s Toward Convergence</a:t>
            </a:r>
            <a:r>
              <a:rPr lang="en-US" baseline="0" dirty="0"/>
              <a:t> Report frames the conversation around quality setting in higher education, and informed our work in identifying key performance indicators for higher education in prison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57252A-ABDB-49B5-8422-462532E00E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428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07273-3A86-499C-9DCB-DE5E5E792D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9DCEDE-47B6-4732-AC9D-1529B88F10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4BF39-C23E-4417-8DC4-63ED5DAA6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1FDC9D-14C1-48C7-9A5C-C728CF9A5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F305B3-A0BF-4572-BE6A-1C3F803C9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397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99AAC-4EE8-4C83-A7C0-7BDDF5145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D5CA4E-B2FB-491F-8D08-901E871B50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CCD921-24B6-4847-B5C8-DB4253035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B986B9-C804-45C4-8442-DEE6E0EB4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DB31B-C724-4153-8A33-935E24F9C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244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4FB32A-A180-46A3-8231-442220E1F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C016A2-3E90-4458-A9BB-E52B0CDEF0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3ED33-E75C-48C9-93B0-92D5901F4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308832-4ED1-4DFE-ACA0-F94B198D6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11743-5488-4B83-B8BC-BA78B6A04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946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Title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714"/>
          </a:xfrm>
          <a:prstGeom prst="rect">
            <a:avLst/>
          </a:prstGeom>
        </p:spPr>
      </p:pic>
      <p:sp>
        <p:nvSpPr>
          <p:cNvPr id="15" name="Footer Placeholder 4"/>
          <p:cNvSpPr txBox="1">
            <a:spLocks/>
          </p:cNvSpPr>
          <p:nvPr userDrawn="1"/>
        </p:nvSpPr>
        <p:spPr>
          <a:xfrm>
            <a:off x="10708640" y="186111"/>
            <a:ext cx="114054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500" b="0" i="0" kern="1200">
                <a:solidFill>
                  <a:schemeClr val="tx1">
                    <a:lumMod val="65000"/>
                    <a:lumOff val="35000"/>
                  </a:schemeClr>
                </a:solidFill>
                <a:latin typeface="Fira Sans Medium" charset="0"/>
                <a:ea typeface="Fira Sans Medium" charset="0"/>
                <a:cs typeface="Fira Sans Medium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0" i="0" dirty="0">
                <a:solidFill>
                  <a:srgbClr val="878787"/>
                </a:solidFill>
                <a:latin typeface="Barlow Semi Condensed Light" charset="0"/>
                <a:ea typeface="Barlow Semi Condensed Light" charset="0"/>
                <a:cs typeface="Barlow Semi Condensed Light" charset="0"/>
              </a:rPr>
              <a:t>Page </a:t>
            </a:r>
            <a:fld id="{DF91307B-E07B-E64F-B3C8-22A433D0BDF8}" type="slidenum">
              <a:rPr lang="en-US" b="0" i="0" smtClean="0">
                <a:solidFill>
                  <a:srgbClr val="878787"/>
                </a:solidFill>
                <a:latin typeface="Barlow Semi Condensed Light" charset="0"/>
                <a:ea typeface="Barlow Semi Condensed Light" charset="0"/>
                <a:cs typeface="Barlow Semi Condensed Light" charset="0"/>
              </a:rPr>
              <a:t>‹#›</a:t>
            </a:fld>
            <a:r>
              <a:rPr lang="en-US" b="0" i="0" dirty="0">
                <a:solidFill>
                  <a:srgbClr val="878787"/>
                </a:solidFill>
                <a:latin typeface="Barlow Semi Condensed Light" charset="0"/>
                <a:ea typeface="Barlow Semi Condensed Light" charset="0"/>
                <a:cs typeface="Barlow Semi Condensed Light" charset="0"/>
              </a:rPr>
              <a:t> 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1714"/>
            <a:ext cx="121920" cy="6858000"/>
          </a:xfrm>
          <a:prstGeom prst="rect">
            <a:avLst/>
          </a:prstGeom>
          <a:solidFill>
            <a:srgbClr val="85B4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2824933" y="6135800"/>
            <a:ext cx="3264535" cy="2949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 baseline="0">
                <a:solidFill>
                  <a:srgbClr val="878787"/>
                </a:solidFill>
                <a:latin typeface="Barlow Semi Condensed Light" charset="0"/>
                <a:ea typeface="Barlow Semi Condensed Light" charset="0"/>
                <a:cs typeface="Barlow Semi Condensed Light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March 19, 2018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4" hasCustomPrompt="1"/>
          </p:nvPr>
        </p:nvSpPr>
        <p:spPr>
          <a:xfrm>
            <a:off x="1470297" y="2440114"/>
            <a:ext cx="6982823" cy="344424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lang="en-US" sz="2000" b="0" i="0" smtClean="0">
                <a:effectLst/>
                <a:latin typeface="Barlow" charset="0"/>
                <a:ea typeface="Barlow" charset="0"/>
                <a:cs typeface="Barlow" charset="0"/>
              </a:defRPr>
            </a:lvl1pPr>
            <a:lvl2pPr marL="457200" indent="0">
              <a:buNone/>
              <a:defRPr sz="1400" b="0" i="0">
                <a:latin typeface="Barlow" charset="0"/>
                <a:ea typeface="Barlow" charset="0"/>
                <a:cs typeface="Barlow" charset="0"/>
              </a:defRPr>
            </a:lvl2pPr>
            <a:lvl3pPr marL="914400" indent="0">
              <a:buNone/>
              <a:defRPr sz="1400" b="0" i="0">
                <a:latin typeface="Barlow" charset="0"/>
                <a:ea typeface="Barlow" charset="0"/>
                <a:cs typeface="Barlow" charset="0"/>
              </a:defRPr>
            </a:lvl3pPr>
            <a:lvl4pPr marL="1371600" indent="0">
              <a:buNone/>
              <a:defRPr sz="1400" b="0" i="0">
                <a:latin typeface="Barlow" charset="0"/>
                <a:ea typeface="Barlow" charset="0"/>
                <a:cs typeface="Barlow" charset="0"/>
              </a:defRPr>
            </a:lvl4pPr>
            <a:lvl5pPr marL="1828800" indent="0">
              <a:buNone/>
              <a:defRPr sz="1400" b="0" i="0">
                <a:latin typeface="Barlow" charset="0"/>
                <a:ea typeface="Barlow" charset="0"/>
                <a:cs typeface="Barlow" charset="0"/>
              </a:defRPr>
            </a:lvl5pPr>
          </a:lstStyle>
          <a:p>
            <a:r>
              <a:rPr lang="en-US" dirty="0"/>
              <a:t>Placeholder text. Click to add text in this box. 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470297" y="927842"/>
            <a:ext cx="6884126" cy="79143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lang="en-US" sz="4800" b="1" i="0" smtClean="0">
                <a:solidFill>
                  <a:srgbClr val="C00000"/>
                </a:solidFill>
                <a:effectLst/>
                <a:latin typeface="Barlow" charset="0"/>
                <a:ea typeface="Barlow" charset="0"/>
                <a:cs typeface="Barlow" charset="0"/>
              </a:defRPr>
            </a:lvl1pPr>
          </a:lstStyle>
          <a:p>
            <a:pPr lvl="0"/>
            <a:r>
              <a:rPr lang="en-US" dirty="0"/>
              <a:t>Slide Title Page 2</a:t>
            </a:r>
          </a:p>
          <a:p>
            <a:pPr lvl="0"/>
            <a:endParaRPr lang="en-US" dirty="0"/>
          </a:p>
        </p:txBody>
      </p:sp>
      <p:sp>
        <p:nvSpPr>
          <p:cNvPr id="26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470297" y="1719277"/>
            <a:ext cx="6738938" cy="46767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400" b="1" i="0" baseline="0">
                <a:solidFill>
                  <a:srgbClr val="878787"/>
                </a:solidFill>
                <a:latin typeface="Barlow" charset="0"/>
                <a:ea typeface="Barlow" charset="0"/>
                <a:cs typeface="Barlow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SUBHEAD GOES HERE 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1470297" y="6044677"/>
            <a:ext cx="6982823" cy="0"/>
          </a:xfrm>
          <a:prstGeom prst="line">
            <a:avLst/>
          </a:prstGeom>
          <a:ln>
            <a:solidFill>
              <a:srgbClr val="87878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297" y="6135800"/>
            <a:ext cx="1226457" cy="31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104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DA04C-B08D-4A4E-9AFE-CBC15BAFA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14BFF-6E78-407C-BC26-93EDF62A4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8393FA-1D71-4FA9-8D5D-AEBAEB626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F0D6C8-0D43-4EAD-9841-2AE5A859AE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D3A512-46F9-4993-999A-F471D0F08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205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92ED3-5067-42D3-B729-BB63BA2553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35537-7091-472A-9B94-8F78C204A2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2C45A-FEB2-4B69-8949-78D4A2814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A01D2-0667-43DC-A953-321A59CF3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F9C649-C847-43FB-BD65-D33B13F01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8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543A4-D60D-4C3A-8215-376A0DEBC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5BA88-C5C0-4AAF-A2EF-C8706A5D64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4E0B91-C84F-4C65-8F47-250D621E8A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550D20-A01D-4053-A3E0-6618ED73F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D205B0-A58E-4839-938B-0007BAB78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1EE83C-F70C-4A16-A948-3A3FB6F25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145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AF87B-C3F4-4B36-9CC4-E012B693A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DB1CF-7FE8-4866-AE00-CAD6CB707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3DFBA6-3609-4603-B94D-796C70CC0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5899E6-8DD9-43F9-9EE8-8CFFC8EDDA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E589E3-B2DD-4D83-A7F2-4B219995DC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A8CA89-C1A6-457F-81B2-A85022FF27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0BA926-C34A-4B1A-BAE7-0A1E70042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5B4E1A-7A8B-41FD-A691-53AE5BCD8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382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79AF0-A69E-4D05-B297-44A8CEC36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357CC7-2BD7-417A-AABF-26AB099A2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F90EA0-225A-4656-8C11-82C14259E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2704D1-7C5A-4C6A-9676-9320CA722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822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A33F91-1DC1-484A-A34B-0D0242E03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405A1B-7001-4B6E-B783-42D77B224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792B5-A041-436A-B630-F89102265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424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20E0D-AE23-43FF-B790-F9B645256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76A39-2302-41D8-95A7-0B8DB54A1F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5B129C-C511-4FC9-A628-809FAAAB83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A5D091-2060-4BA9-864D-A61CF2D7B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BDE58-22AA-4E1C-9530-74B7C1BAB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8CB7B-5AEA-4F0D-8B13-845599875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52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F5352-0C7D-41AD-8445-960C3F058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BEE083-4801-4845-AC55-9D02A8C6FD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105404-2EAD-4F00-91CF-EEC17A7D97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C1FFFA-1DBD-4077-9914-2F4DCE4CF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D3A38-95B7-4780-93AA-BD8CD2DEA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C2AA8-7D4E-48BF-B045-1DF87B610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965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1736A-0270-4B01-ADF2-ABA4BB504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C8E5DF-573E-4863-BA7B-72ED6C66E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D56BED-319E-4E3F-84DA-6AD2C26E8C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EA2B2-1FFB-4E01-8535-3C0276B91728}" type="datetimeFigureOut">
              <a:rPr lang="en-US" smtClean="0"/>
              <a:t>12-Nov-19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EE305-54B7-43E3-90E4-3586BCBEE7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59EED-DF5A-417B-95D9-12034951FC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83412D-09AD-4527-A6F6-BE241A667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27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mailto:Heather-Erwin@uiowa.edu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7A121ED-FAEF-4DAE-8193-B03F1D3007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 fontScale="90000"/>
          </a:bodyPr>
          <a:lstStyle/>
          <a:p>
            <a:br>
              <a:rPr lang="en-US" sz="2000" b="1" dirty="0">
                <a:solidFill>
                  <a:srgbClr val="FFFFFF"/>
                </a:solidFill>
                <a:latin typeface="Georgia" charset="0"/>
                <a:ea typeface="Georgia" charset="0"/>
                <a:cs typeface="Georgia" charset="0"/>
              </a:rPr>
            </a:br>
            <a:br>
              <a:rPr lang="en-US" sz="3200" b="1" dirty="0">
                <a:solidFill>
                  <a:srgbClr val="FFFFFF"/>
                </a:solidFill>
                <a:latin typeface="Georgia" charset="0"/>
                <a:ea typeface="Georgia" charset="0"/>
                <a:cs typeface="Georgia" charset="0"/>
              </a:rPr>
            </a:br>
            <a:r>
              <a:rPr lang="en-US" sz="3200" b="1" dirty="0">
                <a:latin typeface="Georgia" charset="0"/>
                <a:ea typeface="Georgia" charset="0"/>
                <a:cs typeface="Georgia" charset="0"/>
              </a:rPr>
              <a:t>Growing Minds in </a:t>
            </a:r>
            <a:r>
              <a:rPr lang="en-US" sz="3200" b="1" dirty="0">
                <a:solidFill>
                  <a:srgbClr val="FFFF00"/>
                </a:solidFill>
                <a:latin typeface="Georgia" charset="0"/>
                <a:ea typeface="Georgia" charset="0"/>
                <a:cs typeface="Georgia" charset="0"/>
              </a:rPr>
              <a:t>Iowa</a:t>
            </a:r>
            <a:r>
              <a:rPr lang="en-US" sz="3200" b="1" dirty="0">
                <a:latin typeface="Georgia" charset="0"/>
                <a:ea typeface="Georgia" charset="0"/>
                <a:cs typeface="Georgia" charset="0"/>
              </a:rPr>
              <a:t>:</a:t>
            </a:r>
            <a:br>
              <a:rPr lang="en-US" sz="3200" b="1" dirty="0">
                <a:latin typeface="Georgia" charset="0"/>
                <a:ea typeface="Georgia" charset="0"/>
                <a:cs typeface="Georgia" charset="0"/>
              </a:rPr>
            </a:br>
            <a:r>
              <a:rPr lang="en-US" sz="3200" b="1" dirty="0">
                <a:latin typeface="Georgia" charset="0"/>
                <a:ea typeface="Georgia" charset="0"/>
                <a:cs typeface="Georgia" charset="0"/>
              </a:rPr>
              <a:t>An Overview of Higher Education in Prison  </a:t>
            </a:r>
            <a:br>
              <a:rPr lang="en-US" sz="2000" dirty="0">
                <a:solidFill>
                  <a:srgbClr val="FFFFFF"/>
                </a:solidFill>
              </a:rPr>
            </a:br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D65C5E-D675-46CE-A1BD-A593A05265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en-US" sz="2000" dirty="0"/>
              <a:t>A Presentation to the Governor’s FOCUS Committee on Criminal Justice Reform</a:t>
            </a:r>
          </a:p>
        </p:txBody>
      </p:sp>
    </p:spTree>
    <p:extLst>
      <p:ext uri="{BB962C8B-B14F-4D97-AF65-F5344CB8AC3E}">
        <p14:creationId xmlns:p14="http://schemas.microsoft.com/office/powerpoint/2010/main" val="38862234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18F3E-FDF2-4456-B4BD-BE4FC2447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EF4B755-A5B1-4056-97F9-1713D8845E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80" y="464593"/>
            <a:ext cx="8902123" cy="5928814"/>
          </a:xfrm>
        </p:spPr>
      </p:pic>
    </p:spTree>
    <p:extLst>
      <p:ext uri="{BB962C8B-B14F-4D97-AF65-F5344CB8AC3E}">
        <p14:creationId xmlns:p14="http://schemas.microsoft.com/office/powerpoint/2010/main" val="3097110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4F39F-EAEF-4A32-B4AE-5779A674F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Georgia" panose="02040502050405020303" pitchFamily="18" charset="0"/>
              </a:rPr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89F46C-5522-4408-BD54-9F8D3421FC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University of Iowa Liberal Arts Beyond Bars</a:t>
            </a:r>
          </a:p>
          <a:p>
            <a:pPr marL="0" indent="0">
              <a:buNone/>
            </a:pPr>
            <a:r>
              <a:rPr lang="en-US" dirty="0"/>
              <a:t>www.liberalartsbeyondbars.uc.uiowa.edu</a:t>
            </a:r>
          </a:p>
          <a:p>
            <a:pPr marL="0" indent="0">
              <a:buNone/>
            </a:pPr>
            <a:r>
              <a:rPr lang="en-US" dirty="0"/>
              <a:t>Dr. Heather Erwin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Heather-Erwin@uiowa.edu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319-621-5738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BBADBA4-6E07-4034-A9DF-648A933D73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676" y="3164273"/>
            <a:ext cx="4523558" cy="301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94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7A75D-A368-4E9F-9860-CCC73AC40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FCEEF3-DD44-4838-AFD7-B81B224CEF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783" y="215332"/>
            <a:ext cx="9692640" cy="6447155"/>
          </a:xfrm>
        </p:spPr>
      </p:pic>
    </p:spTree>
    <p:extLst>
      <p:ext uri="{BB962C8B-B14F-4D97-AF65-F5344CB8AC3E}">
        <p14:creationId xmlns:p14="http://schemas.microsoft.com/office/powerpoint/2010/main" val="2237086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F4AF3-CC6D-498C-9828-9C8AF3923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erson wearing sunglasses&#10;&#10;Description automatically generated">
            <a:extLst>
              <a:ext uri="{FF2B5EF4-FFF2-40B4-BE49-F238E27FC236}">
                <a16:creationId xmlns:a16="http://schemas.microsoft.com/office/drawing/2014/main" id="{4BB7F97C-C225-4AF5-A55D-516AE25D13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83" y="528082"/>
            <a:ext cx="10607834" cy="5801836"/>
          </a:xfrm>
        </p:spPr>
      </p:pic>
    </p:spTree>
    <p:extLst>
      <p:ext uri="{BB962C8B-B14F-4D97-AF65-F5344CB8AC3E}">
        <p14:creationId xmlns:p14="http://schemas.microsoft.com/office/powerpoint/2010/main" val="2694509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CF3F67E-AEFE-4030-8B2C-48FDDCD6E6A9}"/>
              </a:ext>
            </a:extLst>
          </p:cNvPr>
          <p:cNvCxnSpPr/>
          <p:nvPr/>
        </p:nvCxnSpPr>
        <p:spPr>
          <a:xfrm flipV="1">
            <a:off x="656035" y="3975962"/>
            <a:ext cx="11399331" cy="38985"/>
          </a:xfrm>
          <a:prstGeom prst="line">
            <a:avLst/>
          </a:prstGeom>
          <a:ln w="25400" cap="flat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397703" y="325190"/>
            <a:ext cx="6884126" cy="791435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t>Federal</a:t>
            </a:r>
            <a:r>
              <a:rPr lang="en-US" dirty="0">
                <a:latin typeface="Georgia" charset="0"/>
                <a:ea typeface="Georgia" charset="0"/>
                <a:cs typeface="Georgia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Georgia" charset="0"/>
                <a:ea typeface="Georgia" charset="0"/>
                <a:cs typeface="Georgia" charset="0"/>
              </a:rPr>
              <a:t>Landscape</a:t>
            </a:r>
            <a:r>
              <a:rPr lang="en-US" dirty="0">
                <a:latin typeface="Georgia" charset="0"/>
                <a:ea typeface="Georgia" charset="0"/>
                <a:cs typeface="Georgia" charset="0"/>
              </a:rPr>
              <a:t>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1397702" y="1081062"/>
            <a:ext cx="8982489" cy="467677"/>
          </a:xfrm>
        </p:spPr>
        <p:txBody>
          <a:bodyPr>
            <a:noAutofit/>
          </a:bodyPr>
          <a:lstStyle/>
          <a:p>
            <a:r>
              <a:rPr lang="en-US" sz="2000" dirty="0">
                <a:latin typeface="Georgia" charset="0"/>
                <a:ea typeface="Georgia" charset="0"/>
                <a:cs typeface="Georgia" charset="0"/>
              </a:rPr>
              <a:t>History of Federal Support for Higher Education in Prison (HEP) </a:t>
            </a:r>
          </a:p>
        </p:txBody>
      </p:sp>
      <p:sp>
        <p:nvSpPr>
          <p:cNvPr id="12" name="Circle: Hollow 11">
            <a:extLst>
              <a:ext uri="{FF2B5EF4-FFF2-40B4-BE49-F238E27FC236}">
                <a16:creationId xmlns:a16="http://schemas.microsoft.com/office/drawing/2014/main" id="{DC515C31-878C-4856-ABB0-B9D12C2EA33B}"/>
              </a:ext>
            </a:extLst>
          </p:cNvPr>
          <p:cNvSpPr/>
          <p:nvPr/>
        </p:nvSpPr>
        <p:spPr>
          <a:xfrm>
            <a:off x="2826747" y="3455721"/>
            <a:ext cx="1208690" cy="1156137"/>
          </a:xfrm>
          <a:prstGeom prst="donut">
            <a:avLst/>
          </a:prstGeom>
          <a:solidFill>
            <a:srgbClr val="6A9D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Circle: Hollow 12">
            <a:extLst>
              <a:ext uri="{FF2B5EF4-FFF2-40B4-BE49-F238E27FC236}">
                <a16:creationId xmlns:a16="http://schemas.microsoft.com/office/drawing/2014/main" id="{FBE7A22C-9AD4-4DCE-8B94-FF536C996029}"/>
              </a:ext>
            </a:extLst>
          </p:cNvPr>
          <p:cNvSpPr/>
          <p:nvPr/>
        </p:nvSpPr>
        <p:spPr>
          <a:xfrm>
            <a:off x="7394164" y="3426542"/>
            <a:ext cx="1208690" cy="1156137"/>
          </a:xfrm>
          <a:prstGeom prst="donut">
            <a:avLst/>
          </a:prstGeom>
          <a:solidFill>
            <a:srgbClr val="6A9D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ircle: Hollow 13">
            <a:extLst>
              <a:ext uri="{FF2B5EF4-FFF2-40B4-BE49-F238E27FC236}">
                <a16:creationId xmlns:a16="http://schemas.microsoft.com/office/drawing/2014/main" id="{6C4CF93E-55BB-4259-A72F-86CBFA8E8845}"/>
              </a:ext>
            </a:extLst>
          </p:cNvPr>
          <p:cNvSpPr/>
          <p:nvPr/>
        </p:nvSpPr>
        <p:spPr>
          <a:xfrm>
            <a:off x="5569907" y="3426542"/>
            <a:ext cx="1208690" cy="1156137"/>
          </a:xfrm>
          <a:prstGeom prst="donut">
            <a:avLst/>
          </a:prstGeom>
          <a:solidFill>
            <a:srgbClr val="6A9D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CCDFEEF-AD3C-4491-8C50-0C01DF1E443D}"/>
              </a:ext>
            </a:extLst>
          </p:cNvPr>
          <p:cNvSpPr/>
          <p:nvPr/>
        </p:nvSpPr>
        <p:spPr>
          <a:xfrm>
            <a:off x="1796044" y="3689129"/>
            <a:ext cx="651814" cy="65164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D9A430C-193A-46FC-BFF1-F2A276C27830}"/>
              </a:ext>
            </a:extLst>
          </p:cNvPr>
          <p:cNvSpPr/>
          <p:nvPr/>
        </p:nvSpPr>
        <p:spPr>
          <a:xfrm>
            <a:off x="4430548" y="3701167"/>
            <a:ext cx="651814" cy="65164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45E2119-716B-484D-8BF0-76D0F33956D8}"/>
              </a:ext>
            </a:extLst>
          </p:cNvPr>
          <p:cNvSpPr txBox="1"/>
          <p:nvPr/>
        </p:nvSpPr>
        <p:spPr>
          <a:xfrm>
            <a:off x="656035" y="4772884"/>
            <a:ext cx="1429408" cy="52322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Higher Education Act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261449-F954-4128-89A5-51E2D435ABF0}"/>
              </a:ext>
            </a:extLst>
          </p:cNvPr>
          <p:cNvSpPr txBox="1"/>
          <p:nvPr/>
        </p:nvSpPr>
        <p:spPr>
          <a:xfrm>
            <a:off x="2748018" y="1799660"/>
            <a:ext cx="1387365" cy="138499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/>
              <a:t>Senator Pell lobbies for the Basic Educational Opportunity Grant (BEOG)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D6297EF-7DA3-41EF-A18F-86702D0CB112}"/>
              </a:ext>
            </a:extLst>
          </p:cNvPr>
          <p:cNvSpPr txBox="1"/>
          <p:nvPr/>
        </p:nvSpPr>
        <p:spPr>
          <a:xfrm>
            <a:off x="3841836" y="4699614"/>
            <a:ext cx="1829237" cy="116955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Federal aid restrictions around student and institutional eligibility are introduced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23564C-9A6F-41E2-8EB6-BB30EC8A3706}"/>
              </a:ext>
            </a:extLst>
          </p:cNvPr>
          <p:cNvSpPr txBox="1"/>
          <p:nvPr/>
        </p:nvSpPr>
        <p:spPr>
          <a:xfrm>
            <a:off x="3079094" y="3842321"/>
            <a:ext cx="7252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1972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C3D5FF3-78E7-4F50-8775-09C48BD5F551}"/>
              </a:ext>
            </a:extLst>
          </p:cNvPr>
          <p:cNvSpPr txBox="1"/>
          <p:nvPr/>
        </p:nvSpPr>
        <p:spPr>
          <a:xfrm>
            <a:off x="1777130" y="3804798"/>
            <a:ext cx="725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1965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63C17C3-5820-4256-82DA-DD019B710845}"/>
              </a:ext>
            </a:extLst>
          </p:cNvPr>
          <p:cNvSpPr txBox="1"/>
          <p:nvPr/>
        </p:nvSpPr>
        <p:spPr>
          <a:xfrm>
            <a:off x="4430548" y="3842321"/>
            <a:ext cx="725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1992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0C6DC0C-93A6-48BB-A078-6812ECAC63ED}"/>
              </a:ext>
            </a:extLst>
          </p:cNvPr>
          <p:cNvSpPr txBox="1"/>
          <p:nvPr/>
        </p:nvSpPr>
        <p:spPr>
          <a:xfrm>
            <a:off x="5812527" y="3830281"/>
            <a:ext cx="7252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1994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0D5B8DB-DD4B-4180-9A64-1F550A9BA3E1}"/>
              </a:ext>
            </a:extLst>
          </p:cNvPr>
          <p:cNvSpPr txBox="1"/>
          <p:nvPr/>
        </p:nvSpPr>
        <p:spPr>
          <a:xfrm>
            <a:off x="7653711" y="3804851"/>
            <a:ext cx="7252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2016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162C047-DD94-440B-A76E-9AA933B5BEC2}"/>
              </a:ext>
            </a:extLst>
          </p:cNvPr>
          <p:cNvSpPr txBox="1"/>
          <p:nvPr/>
        </p:nvSpPr>
        <p:spPr>
          <a:xfrm>
            <a:off x="5567664" y="1769834"/>
            <a:ext cx="1368759" cy="1169551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/>
              <a:t>The Violent Crimes Act bans Pell access for all incarcerated individuals.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C037D9C-E312-4BC7-8F34-89F0938D4019}"/>
              </a:ext>
            </a:extLst>
          </p:cNvPr>
          <p:cNvSpPr txBox="1"/>
          <p:nvPr/>
        </p:nvSpPr>
        <p:spPr>
          <a:xfrm>
            <a:off x="7351577" y="2200721"/>
            <a:ext cx="1629103" cy="73866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/>
              <a:t>Second Chance Pell Pilot Program begins</a:t>
            </a:r>
          </a:p>
        </p:txBody>
      </p:sp>
      <p:sp>
        <p:nvSpPr>
          <p:cNvPr id="32" name="Circle: Hollow 31">
            <a:extLst>
              <a:ext uri="{FF2B5EF4-FFF2-40B4-BE49-F238E27FC236}">
                <a16:creationId xmlns:a16="http://schemas.microsoft.com/office/drawing/2014/main" id="{69FD6333-2789-448F-9B6F-28304721D82F}"/>
              </a:ext>
            </a:extLst>
          </p:cNvPr>
          <p:cNvSpPr/>
          <p:nvPr/>
        </p:nvSpPr>
        <p:spPr>
          <a:xfrm>
            <a:off x="10203182" y="3397894"/>
            <a:ext cx="1208690" cy="1156137"/>
          </a:xfrm>
          <a:prstGeom prst="donut">
            <a:avLst/>
          </a:prstGeom>
          <a:solidFill>
            <a:srgbClr val="6A9D9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EB32531-6127-4BF4-AA5A-88AB39B4A7B8}"/>
              </a:ext>
            </a:extLst>
          </p:cNvPr>
          <p:cNvSpPr txBox="1"/>
          <p:nvPr/>
        </p:nvSpPr>
        <p:spPr>
          <a:xfrm>
            <a:off x="10444038" y="3791296"/>
            <a:ext cx="72521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2019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428716B-4B23-4742-953C-5236FD14E191}"/>
              </a:ext>
            </a:extLst>
          </p:cNvPr>
          <p:cNvSpPr txBox="1"/>
          <p:nvPr/>
        </p:nvSpPr>
        <p:spPr>
          <a:xfrm>
            <a:off x="10380191" y="2157491"/>
            <a:ext cx="1208690" cy="52322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b="1" dirty="0"/>
              <a:t>REAL Act is reintroduced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FFD57D8-83B2-41C2-9D31-03B4E78BAC41}"/>
              </a:ext>
            </a:extLst>
          </p:cNvPr>
          <p:cNvCxnSpPr>
            <a:cxnSpLocks/>
          </p:cNvCxnSpPr>
          <p:nvPr/>
        </p:nvCxnSpPr>
        <p:spPr>
          <a:xfrm>
            <a:off x="2085443" y="4362738"/>
            <a:ext cx="0" cy="67375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39ED693D-56A5-4438-8157-84D4E9F610A0}"/>
              </a:ext>
            </a:extLst>
          </p:cNvPr>
          <p:cNvCxnSpPr>
            <a:cxnSpLocks/>
          </p:cNvCxnSpPr>
          <p:nvPr/>
        </p:nvCxnSpPr>
        <p:spPr>
          <a:xfrm>
            <a:off x="7998509" y="2939385"/>
            <a:ext cx="0" cy="4674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BD33ADF-56BE-4250-999B-F94AFEADBAD9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10380191" y="2634611"/>
            <a:ext cx="0" cy="93259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923AAFB-D7F1-41E1-899F-472FF1091FFB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3431092" y="3198762"/>
            <a:ext cx="0" cy="25695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7BFCAAAF-0899-4D82-9045-5009D8D42252}"/>
              </a:ext>
            </a:extLst>
          </p:cNvPr>
          <p:cNvCxnSpPr>
            <a:cxnSpLocks/>
            <a:stCxn id="17" idx="4"/>
            <a:endCxn id="21" idx="0"/>
          </p:cNvCxnSpPr>
          <p:nvPr/>
        </p:nvCxnSpPr>
        <p:spPr>
          <a:xfrm>
            <a:off x="4756455" y="4352808"/>
            <a:ext cx="0" cy="3468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E438317-A54A-4F3D-9ACD-9BB678887218}"/>
              </a:ext>
            </a:extLst>
          </p:cNvPr>
          <p:cNvCxnSpPr>
            <a:cxnSpLocks/>
            <a:endCxn id="14" idx="0"/>
          </p:cNvCxnSpPr>
          <p:nvPr/>
        </p:nvCxnSpPr>
        <p:spPr>
          <a:xfrm flipH="1">
            <a:off x="6174252" y="2939385"/>
            <a:ext cx="882" cy="48715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>
            <a:extLst>
              <a:ext uri="{FF2B5EF4-FFF2-40B4-BE49-F238E27FC236}">
                <a16:creationId xmlns:a16="http://schemas.microsoft.com/office/drawing/2014/main" id="{055EEBEE-8DD1-4CF3-A438-A0F4F7AB2ED1}"/>
              </a:ext>
            </a:extLst>
          </p:cNvPr>
          <p:cNvSpPr/>
          <p:nvPr/>
        </p:nvSpPr>
        <p:spPr>
          <a:xfrm>
            <a:off x="9094598" y="3689129"/>
            <a:ext cx="651814" cy="651641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B9FC982-79CE-4CBD-AD7D-6D065380205C}"/>
              </a:ext>
            </a:extLst>
          </p:cNvPr>
          <p:cNvSpPr txBox="1"/>
          <p:nvPr/>
        </p:nvSpPr>
        <p:spPr>
          <a:xfrm>
            <a:off x="9105335" y="3830281"/>
            <a:ext cx="725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2015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D950551-3462-4028-BDE9-0EC84AB0A8FA}"/>
              </a:ext>
            </a:extLst>
          </p:cNvPr>
          <p:cNvSpPr txBox="1"/>
          <p:nvPr/>
        </p:nvSpPr>
        <p:spPr>
          <a:xfrm>
            <a:off x="8316913" y="4807335"/>
            <a:ext cx="1106828" cy="73866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REAL Act is first introduced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9787AE8-C64D-4948-8BB5-DD4DAD2306C6}"/>
              </a:ext>
            </a:extLst>
          </p:cNvPr>
          <p:cNvCxnSpPr>
            <a:cxnSpLocks/>
          </p:cNvCxnSpPr>
          <p:nvPr/>
        </p:nvCxnSpPr>
        <p:spPr>
          <a:xfrm>
            <a:off x="9420505" y="4362738"/>
            <a:ext cx="0" cy="45452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B6FFCED-827C-4840-B59B-4C5884AB3A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October 18, 2019</a:t>
            </a:r>
          </a:p>
        </p:txBody>
      </p:sp>
    </p:spTree>
    <p:extLst>
      <p:ext uri="{BB962C8B-B14F-4D97-AF65-F5344CB8AC3E}">
        <p14:creationId xmlns:p14="http://schemas.microsoft.com/office/powerpoint/2010/main" val="3158476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84E6-A4DC-4D35-9531-19B5A89C7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2216331"/>
            <a:ext cx="3453538" cy="1600200"/>
          </a:xfrm>
        </p:spPr>
        <p:txBody>
          <a:bodyPr>
            <a:noAutofit/>
          </a:bodyPr>
          <a:lstStyle/>
          <a:p>
            <a:r>
              <a:rPr lang="en-US" sz="4400" dirty="0">
                <a:latin typeface="Georgia" panose="02040502050405020303" pitchFamily="18" charset="0"/>
              </a:rPr>
              <a:t>Lumina Foundation Funded AHEP Report</a:t>
            </a:r>
          </a:p>
        </p:txBody>
      </p:sp>
      <p:pic>
        <p:nvPicPr>
          <p:cNvPr id="6" name="Content Placeholder 5" descr="A close up of a logo&#10;&#10;Description automatically generated">
            <a:extLst>
              <a:ext uri="{FF2B5EF4-FFF2-40B4-BE49-F238E27FC236}">
                <a16:creationId xmlns:a16="http://schemas.microsoft.com/office/drawing/2014/main" id="{44F994B7-118B-42A5-BE37-39DE19A920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5943" y="788715"/>
            <a:ext cx="7733211" cy="5411788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8DB46F-4B1A-4382-9EEF-BB94ADE597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4188823"/>
            <a:ext cx="3584166" cy="1880462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Georgia" panose="02040502050405020303" pitchFamily="18" charset="0"/>
              </a:rPr>
              <a:t>Equity and Excellence in Practice</a:t>
            </a:r>
          </a:p>
        </p:txBody>
      </p:sp>
    </p:spTree>
    <p:extLst>
      <p:ext uri="{BB962C8B-B14F-4D97-AF65-F5344CB8AC3E}">
        <p14:creationId xmlns:p14="http://schemas.microsoft.com/office/powerpoint/2010/main" val="2559403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70021"/>
            <a:ext cx="4584032" cy="5345864"/>
          </a:xfrm>
        </p:spPr>
        <p:txBody>
          <a:bodyPr/>
          <a:lstStyle/>
          <a:p>
            <a:r>
              <a:rPr lang="en-US" dirty="0">
                <a:latin typeface="Georgia" charset="0"/>
                <a:ea typeface="Georgia" charset="0"/>
                <a:cs typeface="Georgia" charset="0"/>
              </a:rPr>
              <a:t>IHEP Report:</a:t>
            </a:r>
            <a:br>
              <a:rPr lang="en-US" dirty="0">
                <a:latin typeface="Georgia" charset="0"/>
                <a:ea typeface="Georgia" charset="0"/>
                <a:cs typeface="Georgia" charset="0"/>
              </a:rPr>
            </a:br>
            <a:r>
              <a:rPr lang="en-US" dirty="0">
                <a:latin typeface="Georgia" charset="0"/>
                <a:ea typeface="Georgia" charset="0"/>
                <a:cs typeface="Georgia" charset="0"/>
              </a:rPr>
              <a:t>Toward Convergence</a:t>
            </a:r>
            <a:br>
              <a:rPr lang="en-US" dirty="0">
                <a:latin typeface="Georgia" charset="0"/>
                <a:ea typeface="Georgia" charset="0"/>
                <a:cs typeface="Georgia" charset="0"/>
              </a:rPr>
            </a:br>
            <a:br>
              <a:rPr lang="en-US" dirty="0">
                <a:latin typeface="Georgia" charset="0"/>
                <a:ea typeface="Georgia" charset="0"/>
                <a:cs typeface="Georgia" charset="0"/>
              </a:rPr>
            </a:br>
            <a:r>
              <a:rPr lang="en-US" sz="3200" dirty="0">
                <a:latin typeface="Georgia" charset="0"/>
                <a:ea typeface="Georgia" charset="0"/>
                <a:cs typeface="Georgia" charset="0"/>
              </a:rPr>
              <a:t>Framing the quality conversation</a:t>
            </a:r>
            <a:endParaRPr lang="en-US" dirty="0">
              <a:latin typeface="Georgia" charset="0"/>
              <a:ea typeface="Georgia" charset="0"/>
              <a:cs typeface="Georgia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661" y="770021"/>
            <a:ext cx="4939771" cy="5355377"/>
          </a:xfrm>
        </p:spPr>
      </p:pic>
    </p:spTree>
    <p:extLst>
      <p:ext uri="{BB962C8B-B14F-4D97-AF65-F5344CB8AC3E}">
        <p14:creationId xmlns:p14="http://schemas.microsoft.com/office/powerpoint/2010/main" val="526042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5846A804-7F19-44E4-B85A-5FCC10D9B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156164"/>
            <a:ext cx="10656094" cy="21725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01CC19-7A7C-436E-B00D-AD4D900169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614363" y="365125"/>
            <a:ext cx="11196637" cy="1325563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B9A3C86-2DE7-4475-9B3E-60F626898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256" y="2537627"/>
            <a:ext cx="7950993" cy="4077486"/>
          </a:xfrm>
        </p:spPr>
      </p:pic>
    </p:spTree>
    <p:extLst>
      <p:ext uri="{BB962C8B-B14F-4D97-AF65-F5344CB8AC3E}">
        <p14:creationId xmlns:p14="http://schemas.microsoft.com/office/powerpoint/2010/main" val="13239318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4B0937-F7B5-40A8-906D-9ABDBE365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  <a:latin typeface="Georgia" panose="02040502050405020303" pitchFamily="18" charset="0"/>
              </a:rPr>
              <a:t>Spring 2019 (</a:t>
            </a:r>
            <a:r>
              <a:rPr lang="en-US" sz="4000" dirty="0">
                <a:solidFill>
                  <a:srgbClr val="FFFF00"/>
                </a:solidFill>
                <a:latin typeface="Georgia" panose="02040502050405020303" pitchFamily="18" charset="0"/>
              </a:rPr>
              <a:t>63</a:t>
            </a:r>
            <a:r>
              <a:rPr lang="en-US" sz="4000" dirty="0">
                <a:solidFill>
                  <a:srgbClr val="FFFFFF"/>
                </a:solidFill>
                <a:latin typeface="Georgia" panose="02040502050405020303" pitchFamily="18" charset="0"/>
              </a:rPr>
              <a:t> students enrolled)</a:t>
            </a:r>
            <a:br>
              <a:rPr lang="en-US" sz="2800" dirty="0">
                <a:solidFill>
                  <a:srgbClr val="FFFFFF"/>
                </a:solidFill>
              </a:rPr>
            </a:br>
            <a:endParaRPr lang="en-US" sz="2800" dirty="0">
              <a:solidFill>
                <a:srgbClr val="FFFFFF"/>
              </a:solidFill>
            </a:endParaRPr>
          </a:p>
        </p:txBody>
      </p:sp>
      <p:graphicFrame>
        <p:nvGraphicFramePr>
          <p:cNvPr id="14" name="Content Placeholder 2">
            <a:extLst>
              <a:ext uri="{FF2B5EF4-FFF2-40B4-BE49-F238E27FC236}">
                <a16:creationId xmlns:a16="http://schemas.microsoft.com/office/drawing/2014/main" id="{C0D02B11-03F9-4B7C-86EC-CE3F8348E4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2061076"/>
              </p:ext>
            </p:extLst>
          </p:nvPr>
        </p:nvGraphicFramePr>
        <p:xfrm>
          <a:off x="1036320" y="2578894"/>
          <a:ext cx="1011936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88537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351DFE5-F63D-4BE0-BDA9-E3EB88F01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5"/>
              </a:gs>
              <a:gs pos="25000">
                <a:schemeClr val="accent5"/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2DD2BC0-6F29-4B4F-8D61-2DCF6D2E8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1D78-E7F9-475F-B7EC-CBFFC12A7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226" y="826680"/>
            <a:ext cx="9833548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  <a:latin typeface="Georgia" panose="02040502050405020303" pitchFamily="18" charset="0"/>
              </a:rPr>
              <a:t>Fall 2019 semester (</a:t>
            </a:r>
            <a:r>
              <a:rPr lang="en-US" sz="4000" dirty="0">
                <a:solidFill>
                  <a:srgbClr val="FFFF00"/>
                </a:solidFill>
                <a:latin typeface="Georgia" panose="02040502050405020303" pitchFamily="18" charset="0"/>
              </a:rPr>
              <a:t>78</a:t>
            </a:r>
            <a:r>
              <a:rPr lang="en-US" sz="4000" dirty="0">
                <a:solidFill>
                  <a:srgbClr val="FFFFFF"/>
                </a:solidFill>
                <a:latin typeface="Georgia" panose="02040502050405020303" pitchFamily="18" charset="0"/>
              </a:rPr>
              <a:t> students)</a:t>
            </a:r>
            <a:br>
              <a:rPr lang="en-US" sz="4000" dirty="0">
                <a:solidFill>
                  <a:srgbClr val="FFFFFF"/>
                </a:solidFill>
              </a:rPr>
            </a:br>
            <a:endParaRPr lang="en-US" sz="4000" dirty="0">
              <a:solidFill>
                <a:srgbClr val="FFFFFF"/>
              </a:solidFill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E351EEA-95EA-4A8D-99B0-04CE89FA92B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6562505"/>
              </p:ext>
            </p:extLst>
          </p:nvPr>
        </p:nvGraphicFramePr>
        <p:xfrm>
          <a:off x="1036320" y="2578895"/>
          <a:ext cx="10119360" cy="40219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51900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344</Words>
  <Application>Microsoft Office PowerPoint</Application>
  <PresentationFormat>Widescreen</PresentationFormat>
  <Paragraphs>58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Barlow</vt:lpstr>
      <vt:lpstr>Barlow Semi Condensed Light</vt:lpstr>
      <vt:lpstr>Calibri</vt:lpstr>
      <vt:lpstr>Calibri Light</vt:lpstr>
      <vt:lpstr>Georgia</vt:lpstr>
      <vt:lpstr>Office Theme</vt:lpstr>
      <vt:lpstr>  Growing Minds in Iowa: An Overview of Higher Education in Prison   </vt:lpstr>
      <vt:lpstr>PowerPoint Presentation</vt:lpstr>
      <vt:lpstr>PowerPoint Presentation</vt:lpstr>
      <vt:lpstr>PowerPoint Presentation</vt:lpstr>
      <vt:lpstr>Lumina Foundation Funded AHEP Report</vt:lpstr>
      <vt:lpstr>IHEP Report: Toward Convergence  Framing the quality conversation</vt:lpstr>
      <vt:lpstr>PowerPoint Presentation</vt:lpstr>
      <vt:lpstr>Spring 2019 (63 students enrolled) </vt:lpstr>
      <vt:lpstr>Fall 2019 semester (78 students) 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Growing Minds in Iowa: An Overview of Higher Education in Prison   </dc:title>
  <dc:creator> </dc:creator>
  <cp:lastModifiedBy> </cp:lastModifiedBy>
  <cp:revision>1</cp:revision>
  <dcterms:created xsi:type="dcterms:W3CDTF">2019-11-13T03:36:56Z</dcterms:created>
  <dcterms:modified xsi:type="dcterms:W3CDTF">2019-11-13T04:23:42Z</dcterms:modified>
</cp:coreProperties>
</file>