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7" r:id="rId1"/>
  </p:sldMasterIdLst>
  <p:sldIdLst>
    <p:sldId id="256" r:id="rId2"/>
    <p:sldId id="257" r:id="rId3"/>
    <p:sldId id="259" r:id="rId4"/>
    <p:sldId id="263" r:id="rId5"/>
    <p:sldId id="261" r:id="rId6"/>
    <p:sldId id="262" r:id="rId7"/>
    <p:sldId id="271" r:id="rId8"/>
    <p:sldId id="269" r:id="rId9"/>
    <p:sldId id="260" r:id="rId10"/>
    <p:sldId id="274" r:id="rId11"/>
    <p:sldId id="276" r:id="rId12"/>
    <p:sldId id="275" r:id="rId13"/>
    <p:sldId id="270"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83" autoAdjust="0"/>
    <p:restoredTop sz="94660"/>
  </p:normalViewPr>
  <p:slideViewPr>
    <p:cSldViewPr snapToGrid="0">
      <p:cViewPr varScale="1">
        <p:scale>
          <a:sx n="101" d="100"/>
          <a:sy n="101" d="100"/>
        </p:scale>
        <p:origin x="162"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C03BD25-813B-47A8-9861-4FFF7EA00051}" type="datetimeFigureOut">
              <a:rPr lang="en-US" smtClean="0"/>
              <a:t>11/8/2019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D3B9C8-1FC5-4CBC-8ED6-EEFD756D1A1C}"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63871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03BD25-813B-47A8-9861-4FFF7EA00051}" type="datetimeFigureOut">
              <a:rPr lang="en-US" smtClean="0"/>
              <a:t>11/8/2019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D3B9C8-1FC5-4CBC-8ED6-EEFD756D1A1C}" type="slidenum">
              <a:rPr lang="en-US" smtClean="0"/>
              <a:t>‹#›</a:t>
            </a:fld>
            <a:endParaRPr lang="en-US"/>
          </a:p>
        </p:txBody>
      </p:sp>
    </p:spTree>
    <p:extLst>
      <p:ext uri="{BB962C8B-B14F-4D97-AF65-F5344CB8AC3E}">
        <p14:creationId xmlns:p14="http://schemas.microsoft.com/office/powerpoint/2010/main" val="22610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03BD25-813B-47A8-9861-4FFF7EA00051}" type="datetimeFigureOut">
              <a:rPr lang="en-US" smtClean="0"/>
              <a:t>11/8/2019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D3B9C8-1FC5-4CBC-8ED6-EEFD756D1A1C}" type="slidenum">
              <a:rPr lang="en-US" smtClean="0"/>
              <a:t>‹#›</a:t>
            </a:fld>
            <a:endParaRPr lang="en-US"/>
          </a:p>
        </p:txBody>
      </p:sp>
    </p:spTree>
    <p:extLst>
      <p:ext uri="{BB962C8B-B14F-4D97-AF65-F5344CB8AC3E}">
        <p14:creationId xmlns:p14="http://schemas.microsoft.com/office/powerpoint/2010/main" val="2140151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03BD25-813B-47A8-9861-4FFF7EA00051}" type="datetimeFigureOut">
              <a:rPr lang="en-US" smtClean="0"/>
              <a:t>11/8/2019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D3B9C8-1FC5-4CBC-8ED6-EEFD756D1A1C}" type="slidenum">
              <a:rPr lang="en-US" smtClean="0"/>
              <a:t>‹#›</a:t>
            </a:fld>
            <a:endParaRPr lang="en-US"/>
          </a:p>
        </p:txBody>
      </p:sp>
    </p:spTree>
    <p:extLst>
      <p:ext uri="{BB962C8B-B14F-4D97-AF65-F5344CB8AC3E}">
        <p14:creationId xmlns:p14="http://schemas.microsoft.com/office/powerpoint/2010/main" val="3160381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C03BD25-813B-47A8-9861-4FFF7EA00051}" type="datetimeFigureOut">
              <a:rPr lang="en-US" smtClean="0"/>
              <a:t>11/8/2019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D3B9C8-1FC5-4CBC-8ED6-EEFD756D1A1C}"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05258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C03BD25-813B-47A8-9861-4FFF7EA00051}" type="datetimeFigureOut">
              <a:rPr lang="en-US" smtClean="0"/>
              <a:t>11/8/2019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D3B9C8-1FC5-4CBC-8ED6-EEFD756D1A1C}" type="slidenum">
              <a:rPr lang="en-US" smtClean="0"/>
              <a:t>‹#›</a:t>
            </a:fld>
            <a:endParaRPr lang="en-US"/>
          </a:p>
        </p:txBody>
      </p:sp>
    </p:spTree>
    <p:extLst>
      <p:ext uri="{BB962C8B-B14F-4D97-AF65-F5344CB8AC3E}">
        <p14:creationId xmlns:p14="http://schemas.microsoft.com/office/powerpoint/2010/main" val="985107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C03BD25-813B-47A8-9861-4FFF7EA00051}" type="datetimeFigureOut">
              <a:rPr lang="en-US" smtClean="0"/>
              <a:t>11/8/2019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8D3B9C8-1FC5-4CBC-8ED6-EEFD756D1A1C}" type="slidenum">
              <a:rPr lang="en-US" smtClean="0"/>
              <a:t>‹#›</a:t>
            </a:fld>
            <a:endParaRPr lang="en-US"/>
          </a:p>
        </p:txBody>
      </p:sp>
    </p:spTree>
    <p:extLst>
      <p:ext uri="{BB962C8B-B14F-4D97-AF65-F5344CB8AC3E}">
        <p14:creationId xmlns:p14="http://schemas.microsoft.com/office/powerpoint/2010/main" val="652731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C03BD25-813B-47A8-9861-4FFF7EA00051}" type="datetimeFigureOut">
              <a:rPr lang="en-US" smtClean="0"/>
              <a:t>11/8/2019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8D3B9C8-1FC5-4CBC-8ED6-EEFD756D1A1C}" type="slidenum">
              <a:rPr lang="en-US" smtClean="0"/>
              <a:t>‹#›</a:t>
            </a:fld>
            <a:endParaRPr lang="en-US"/>
          </a:p>
        </p:txBody>
      </p:sp>
    </p:spTree>
    <p:extLst>
      <p:ext uri="{BB962C8B-B14F-4D97-AF65-F5344CB8AC3E}">
        <p14:creationId xmlns:p14="http://schemas.microsoft.com/office/powerpoint/2010/main" val="29468610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2C03BD25-813B-47A8-9861-4FFF7EA00051}" type="datetimeFigureOut">
              <a:rPr lang="en-US" smtClean="0"/>
              <a:t>11/8/2019</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08D3B9C8-1FC5-4CBC-8ED6-EEFD756D1A1C}" type="slidenum">
              <a:rPr lang="en-US" smtClean="0"/>
              <a:t>‹#›</a:t>
            </a:fld>
            <a:endParaRPr lang="en-US"/>
          </a:p>
        </p:txBody>
      </p:sp>
    </p:spTree>
    <p:extLst>
      <p:ext uri="{BB962C8B-B14F-4D97-AF65-F5344CB8AC3E}">
        <p14:creationId xmlns:p14="http://schemas.microsoft.com/office/powerpoint/2010/main" val="38296066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2C03BD25-813B-47A8-9861-4FFF7EA00051}" type="datetimeFigureOut">
              <a:rPr lang="en-US" smtClean="0"/>
              <a:t>11/8/2019</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08D3B9C8-1FC5-4CBC-8ED6-EEFD756D1A1C}" type="slidenum">
              <a:rPr lang="en-US" smtClean="0"/>
              <a:t>‹#›</a:t>
            </a:fld>
            <a:endParaRPr lang="en-US"/>
          </a:p>
        </p:txBody>
      </p:sp>
    </p:spTree>
    <p:extLst>
      <p:ext uri="{BB962C8B-B14F-4D97-AF65-F5344CB8AC3E}">
        <p14:creationId xmlns:p14="http://schemas.microsoft.com/office/powerpoint/2010/main" val="219360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C03BD25-813B-47A8-9861-4FFF7EA00051}" type="datetimeFigureOut">
              <a:rPr lang="en-US" smtClean="0"/>
              <a:t>11/8/2019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D3B9C8-1FC5-4CBC-8ED6-EEFD756D1A1C}" type="slidenum">
              <a:rPr lang="en-US" smtClean="0"/>
              <a:t>‹#›</a:t>
            </a:fld>
            <a:endParaRPr lang="en-US"/>
          </a:p>
        </p:txBody>
      </p:sp>
    </p:spTree>
    <p:extLst>
      <p:ext uri="{BB962C8B-B14F-4D97-AF65-F5344CB8AC3E}">
        <p14:creationId xmlns:p14="http://schemas.microsoft.com/office/powerpoint/2010/main" val="2066663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2C03BD25-813B-47A8-9861-4FFF7EA00051}" type="datetimeFigureOut">
              <a:rPr lang="en-US" smtClean="0"/>
              <a:t>11/8/2019</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08D3B9C8-1FC5-4CBC-8ED6-EEFD756D1A1C}"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828305"/>
      </p:ext>
    </p:extLst>
  </p:cSld>
  <p:clrMap bg1="lt1" tx1="dk1" bg2="lt2" tx2="dk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7" r:id="rId10"/>
    <p:sldLayoutId id="2147483928"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mailto:insideoutreentry@gmail.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chor="ctr">
            <a:normAutofit/>
          </a:bodyPr>
          <a:lstStyle/>
          <a:p>
            <a:r>
              <a:rPr lang="en-US" sz="6600" dirty="0"/>
              <a:t>Supporting Citizens Returning from Incarceration</a:t>
            </a:r>
          </a:p>
        </p:txBody>
      </p:sp>
      <p:sp>
        <p:nvSpPr>
          <p:cNvPr id="3" name="Subtitle 2"/>
          <p:cNvSpPr>
            <a:spLocks noGrp="1"/>
          </p:cNvSpPr>
          <p:nvPr>
            <p:ph type="subTitle" idx="1"/>
          </p:nvPr>
        </p:nvSpPr>
        <p:spPr/>
        <p:txBody>
          <a:bodyPr/>
          <a:lstStyle/>
          <a:p>
            <a:r>
              <a:rPr lang="en-US" dirty="0"/>
              <a:t>Michelle Heinz, LMSW </a:t>
            </a:r>
          </a:p>
          <a:p>
            <a:r>
              <a:rPr lang="en-US" dirty="0"/>
              <a:t>Executive Director, Inside Out Reentry Community</a:t>
            </a:r>
          </a:p>
        </p:txBody>
      </p:sp>
    </p:spTree>
    <p:extLst>
      <p:ext uri="{BB962C8B-B14F-4D97-AF65-F5344CB8AC3E}">
        <p14:creationId xmlns:p14="http://schemas.microsoft.com/office/powerpoint/2010/main" val="31782640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829E218-74FB-4455-98BE-F2C5BA8978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a16="http://schemas.microsoft.com/office/drawing/2014/main" id="{7E8D75FD-D4F9-4D11-B70D-82EFCB4CFA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4" name="Straight Connector 13">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6" name="Rectangle 15">
            <a:extLst>
              <a:ext uri="{FF2B5EF4-FFF2-40B4-BE49-F238E27FC236}">
                <a16:creationId xmlns:a16="http://schemas.microsoft.com/office/drawing/2014/main" id="{97D059AC-3470-4BA5-82E3-D1570297A3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close up of text on a black background&#10;&#10;Description automatically generated">
            <a:extLst>
              <a:ext uri="{FF2B5EF4-FFF2-40B4-BE49-F238E27FC236}">
                <a16:creationId xmlns:a16="http://schemas.microsoft.com/office/drawing/2014/main" id="{292F523A-F66F-4619-B993-E09965F3EB84}"/>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791" r="-2" b="-2"/>
          <a:stretch/>
        </p:blipFill>
        <p:spPr>
          <a:xfrm>
            <a:off x="1108822" y="53462"/>
            <a:ext cx="5040976" cy="6408670"/>
          </a:xfrm>
          <a:prstGeom prst="rect">
            <a:avLst/>
          </a:prstGeom>
        </p:spPr>
      </p:pic>
      <p:cxnSp>
        <p:nvCxnSpPr>
          <p:cNvPr id="18" name="Straight Connector 17">
            <a:extLst>
              <a:ext uri="{FF2B5EF4-FFF2-40B4-BE49-F238E27FC236}">
                <a16:creationId xmlns:a16="http://schemas.microsoft.com/office/drawing/2014/main" id="{F075D09A-FF42-4BFF-AC74-BFB1C6A4E4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447071" y="4343400"/>
            <a:ext cx="5636107" cy="0"/>
          </a:xfrm>
          <a:prstGeom prst="line">
            <a:avLst/>
          </a:prstGeom>
          <a:ln w="6350">
            <a:solidFill>
              <a:schemeClr val="tx2">
                <a:alpha val="90000"/>
              </a:schemeClr>
            </a:solidFill>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FF10DB11-2231-4DE8-9179-3414D9F6C7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 name="Rectangle 21">
            <a:extLst>
              <a:ext uri="{FF2B5EF4-FFF2-40B4-BE49-F238E27FC236}">
                <a16:creationId xmlns:a16="http://schemas.microsoft.com/office/drawing/2014/main" id="{E691284A-2CC7-41DB-ADDC-4B9D104DDF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descr="A close up of text on a white background&#10;&#10;Description automatically generated">
            <a:extLst>
              <a:ext uri="{FF2B5EF4-FFF2-40B4-BE49-F238E27FC236}">
                <a16:creationId xmlns:a16="http://schemas.microsoft.com/office/drawing/2014/main" id="{EA96B87F-9B33-448D-A75C-DAE3E7B4DD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8634" y="53462"/>
            <a:ext cx="4834544" cy="6256468"/>
          </a:xfrm>
          <a:prstGeom prst="rect">
            <a:avLst/>
          </a:prstGeom>
        </p:spPr>
      </p:pic>
    </p:spTree>
    <p:extLst>
      <p:ext uri="{BB962C8B-B14F-4D97-AF65-F5344CB8AC3E}">
        <p14:creationId xmlns:p14="http://schemas.microsoft.com/office/powerpoint/2010/main" val="16050056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2FF79-A92C-43BC-9D0D-ACD707EFD0EA}"/>
              </a:ext>
            </a:extLst>
          </p:cNvPr>
          <p:cNvSpPr>
            <a:spLocks noGrp="1"/>
          </p:cNvSpPr>
          <p:nvPr>
            <p:ph type="title"/>
          </p:nvPr>
        </p:nvSpPr>
        <p:spPr/>
        <p:txBody>
          <a:bodyPr/>
          <a:lstStyle/>
          <a:p>
            <a:r>
              <a:rPr lang="en-US" dirty="0"/>
              <a:t>Barriers to Housing</a:t>
            </a:r>
          </a:p>
        </p:txBody>
      </p:sp>
      <p:sp>
        <p:nvSpPr>
          <p:cNvPr id="3" name="Content Placeholder 2">
            <a:extLst>
              <a:ext uri="{FF2B5EF4-FFF2-40B4-BE49-F238E27FC236}">
                <a16:creationId xmlns:a16="http://schemas.microsoft.com/office/drawing/2014/main" id="{4A25E8D6-07B8-4271-AB13-4F2D2D99E067}"/>
              </a:ext>
            </a:extLst>
          </p:cNvPr>
          <p:cNvSpPr>
            <a:spLocks noGrp="1"/>
          </p:cNvSpPr>
          <p:nvPr>
            <p:ph idx="1"/>
          </p:nvPr>
        </p:nvSpPr>
        <p:spPr/>
        <p:txBody>
          <a:bodyPr/>
          <a:lstStyle/>
          <a:p>
            <a:pPr>
              <a:buFont typeface="Courier New" panose="02070309020205020404" pitchFamily="49" charset="0"/>
              <a:buChar char="o"/>
            </a:pPr>
            <a:r>
              <a:rPr lang="en-US" sz="2800" dirty="0"/>
              <a:t> Landlords unwilling to rent to those with criminal backgrounds</a:t>
            </a:r>
          </a:p>
          <a:p>
            <a:pPr>
              <a:buFont typeface="Courier New" panose="02070309020205020404" pitchFamily="49" charset="0"/>
              <a:buChar char="o"/>
            </a:pPr>
            <a:r>
              <a:rPr lang="en-US" sz="2800" dirty="0"/>
              <a:t> Low credit scores or no credit</a:t>
            </a:r>
          </a:p>
          <a:p>
            <a:pPr>
              <a:buFont typeface="Courier New" panose="02070309020205020404" pitchFamily="49" charset="0"/>
              <a:buChar char="o"/>
            </a:pPr>
            <a:r>
              <a:rPr lang="en-US" sz="2800" dirty="0"/>
              <a:t> Higher rental costs and/or requirement of double deposits</a:t>
            </a:r>
          </a:p>
          <a:p>
            <a:pPr>
              <a:buFont typeface="Courier New" panose="02070309020205020404" pitchFamily="49" charset="0"/>
              <a:buChar char="o"/>
            </a:pPr>
            <a:r>
              <a:rPr lang="en-US" sz="2800" dirty="0"/>
              <a:t> Residency restrictions: 2,000-foot rule</a:t>
            </a:r>
          </a:p>
          <a:p>
            <a:pPr>
              <a:buFont typeface="Courier New" panose="02070309020205020404" pitchFamily="49" charset="0"/>
              <a:buChar char="o"/>
            </a:pPr>
            <a:endParaRPr lang="en-US" dirty="0"/>
          </a:p>
        </p:txBody>
      </p:sp>
    </p:spTree>
    <p:extLst>
      <p:ext uri="{BB962C8B-B14F-4D97-AF65-F5344CB8AC3E}">
        <p14:creationId xmlns:p14="http://schemas.microsoft.com/office/powerpoint/2010/main" val="22145006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A2774-B987-4C3F-AA4A-EDEB7ADB3A07}"/>
              </a:ext>
            </a:extLst>
          </p:cNvPr>
          <p:cNvSpPr>
            <a:spLocks noGrp="1"/>
          </p:cNvSpPr>
          <p:nvPr>
            <p:ph type="title"/>
          </p:nvPr>
        </p:nvSpPr>
        <p:spPr/>
        <p:txBody>
          <a:bodyPr/>
          <a:lstStyle/>
          <a:p>
            <a:r>
              <a:rPr lang="en-US" dirty="0"/>
              <a:t>Areas for Improvement:</a:t>
            </a:r>
          </a:p>
        </p:txBody>
      </p:sp>
      <p:sp>
        <p:nvSpPr>
          <p:cNvPr id="3" name="Content Placeholder 2">
            <a:extLst>
              <a:ext uri="{FF2B5EF4-FFF2-40B4-BE49-F238E27FC236}">
                <a16:creationId xmlns:a16="http://schemas.microsoft.com/office/drawing/2014/main" id="{00D548AF-7104-463C-AC50-1E4F3E049A33}"/>
              </a:ext>
            </a:extLst>
          </p:cNvPr>
          <p:cNvSpPr>
            <a:spLocks noGrp="1"/>
          </p:cNvSpPr>
          <p:nvPr>
            <p:ph idx="1"/>
          </p:nvPr>
        </p:nvSpPr>
        <p:spPr/>
        <p:txBody>
          <a:bodyPr>
            <a:normAutofit/>
          </a:bodyPr>
          <a:lstStyle/>
          <a:p>
            <a:pPr>
              <a:buFont typeface="Courier New" panose="02070309020205020404" pitchFamily="49" charset="0"/>
              <a:buChar char="o"/>
            </a:pPr>
            <a:r>
              <a:rPr lang="en-US" sz="2800" dirty="0"/>
              <a:t> Address Housing Discrimination  -  Ban the Box </a:t>
            </a:r>
          </a:p>
          <a:p>
            <a:pPr>
              <a:buFont typeface="Courier New" panose="02070309020205020404" pitchFamily="49" charset="0"/>
              <a:buChar char="o"/>
            </a:pPr>
            <a:r>
              <a:rPr lang="en-US" sz="2800" dirty="0"/>
              <a:t> Early Reentry Planning </a:t>
            </a:r>
          </a:p>
          <a:p>
            <a:pPr>
              <a:buFont typeface="Courier New" panose="02070309020205020404" pitchFamily="49" charset="0"/>
              <a:buChar char="o"/>
            </a:pPr>
            <a:r>
              <a:rPr lang="en-US" sz="2800" dirty="0"/>
              <a:t> Improve Transportation Access – Drivers License Reinstatement</a:t>
            </a:r>
          </a:p>
          <a:p>
            <a:pPr>
              <a:buFont typeface="Courier New" panose="02070309020205020404" pitchFamily="49" charset="0"/>
              <a:buChar char="o"/>
            </a:pPr>
            <a:r>
              <a:rPr lang="en-US" sz="2800" dirty="0"/>
              <a:t> Computer/ Technology Literacy Training </a:t>
            </a:r>
          </a:p>
          <a:p>
            <a:pPr>
              <a:buFont typeface="Courier New" panose="02070309020205020404" pitchFamily="49" charset="0"/>
              <a:buChar char="o"/>
            </a:pPr>
            <a:r>
              <a:rPr lang="en-US" sz="2800" dirty="0"/>
              <a:t> State Funding for Community-Based Reentry Organizations </a:t>
            </a:r>
          </a:p>
        </p:txBody>
      </p:sp>
    </p:spTree>
    <p:extLst>
      <p:ext uri="{BB962C8B-B14F-4D97-AF65-F5344CB8AC3E}">
        <p14:creationId xmlns:p14="http://schemas.microsoft.com/office/powerpoint/2010/main" val="36593595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8219126-BC03-4A89-AA63-5939731032F4}"/>
              </a:ext>
            </a:extLst>
          </p:cNvPr>
          <p:cNvSpPr>
            <a:spLocks noGrp="1"/>
          </p:cNvSpPr>
          <p:nvPr>
            <p:ph type="title"/>
          </p:nvPr>
        </p:nvSpPr>
        <p:spPr/>
        <p:txBody>
          <a:bodyPr/>
          <a:lstStyle/>
          <a:p>
            <a:r>
              <a:rPr lang="en-US" dirty="0"/>
              <a:t>Any questions?</a:t>
            </a:r>
          </a:p>
        </p:txBody>
      </p:sp>
      <p:sp>
        <p:nvSpPr>
          <p:cNvPr id="13" name="Content Placeholder 12">
            <a:extLst>
              <a:ext uri="{FF2B5EF4-FFF2-40B4-BE49-F238E27FC236}">
                <a16:creationId xmlns:a16="http://schemas.microsoft.com/office/drawing/2014/main" id="{035584E6-2127-426E-9C26-4F27B2118302}"/>
              </a:ext>
            </a:extLst>
          </p:cNvPr>
          <p:cNvSpPr>
            <a:spLocks noGrp="1"/>
          </p:cNvSpPr>
          <p:nvPr>
            <p:ph idx="1"/>
          </p:nvPr>
        </p:nvSpPr>
        <p:spPr/>
        <p:txBody>
          <a:bodyPr>
            <a:normAutofit/>
          </a:bodyPr>
          <a:lstStyle/>
          <a:p>
            <a:endParaRPr lang="en-US" sz="2400" dirty="0"/>
          </a:p>
          <a:p>
            <a:endParaRPr lang="en-US" sz="2400" dirty="0"/>
          </a:p>
          <a:p>
            <a:r>
              <a:rPr lang="en-US" sz="2400" dirty="0"/>
              <a:t>Contact us at </a:t>
            </a:r>
            <a:r>
              <a:rPr lang="en-US" sz="2400" dirty="0">
                <a:hlinkClick r:id="rId2"/>
              </a:rPr>
              <a:t>insideoutreentry@gmail.com</a:t>
            </a:r>
            <a:endParaRPr lang="en-US" sz="2400" dirty="0"/>
          </a:p>
          <a:p>
            <a:endParaRPr lang="en-US" sz="2400" dirty="0"/>
          </a:p>
          <a:p>
            <a:endParaRPr lang="en-US" sz="2400" dirty="0"/>
          </a:p>
        </p:txBody>
      </p:sp>
    </p:spTree>
    <p:extLst>
      <p:ext uri="{BB962C8B-B14F-4D97-AF65-F5344CB8AC3E}">
        <p14:creationId xmlns:p14="http://schemas.microsoft.com/office/powerpoint/2010/main" val="26733073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097280" y="1847462"/>
            <a:ext cx="9881754" cy="4206302"/>
          </a:xfrm>
        </p:spPr>
        <p:txBody>
          <a:bodyPr>
            <a:normAutofit/>
          </a:bodyPr>
          <a:lstStyle/>
          <a:p>
            <a:r>
              <a:rPr lang="en-US" dirty="0"/>
              <a:t>Our mission is to heal individuals, restore relationships, reduce recidivism, and increase public safety by supporting citizens returning to Johnson County, Iowa from incarceration and their families. Returning to and becoming an active member of society after incarceration is tough, and we strive to give citizens the supports needed to reach their goals and follow their dreams.</a:t>
            </a:r>
          </a:p>
        </p:txBody>
      </p:sp>
      <p:pic>
        <p:nvPicPr>
          <p:cNvPr id="8" name="Picture Placeholder 5">
            <a:extLst>
              <a:ext uri="{FF2B5EF4-FFF2-40B4-BE49-F238E27FC236}">
                <a16:creationId xmlns:a16="http://schemas.microsoft.com/office/drawing/2014/main" id="{BE4D3089-B01E-457B-A746-5E109E4EB40E}"/>
              </a:ext>
            </a:extLst>
          </p:cNvPr>
          <p:cNvPicPr>
            <a:picLocks noChangeAspect="1"/>
          </p:cNvPicPr>
          <p:nvPr/>
        </p:nvPicPr>
        <p:blipFill>
          <a:blip r:embed="rId2">
            <a:extLst>
              <a:ext uri="{28A0092B-C50C-407E-A947-70E740481C1C}">
                <a14:useLocalDpi xmlns:a14="http://schemas.microsoft.com/office/drawing/2010/main" val="0"/>
              </a:ext>
            </a:extLst>
          </a:blip>
          <a:srcRect l="7466" r="7466"/>
          <a:stretch>
            <a:fillRect/>
          </a:stretch>
        </p:blipFill>
        <p:spPr>
          <a:xfrm>
            <a:off x="2650463" y="3206110"/>
            <a:ext cx="6891074" cy="3082721"/>
          </a:xfrm>
          <a:prstGeom prst="rect">
            <a:avLst/>
          </a:prstGeom>
        </p:spPr>
      </p:pic>
      <p:sp>
        <p:nvSpPr>
          <p:cNvPr id="4" name="Title 3">
            <a:extLst>
              <a:ext uri="{FF2B5EF4-FFF2-40B4-BE49-F238E27FC236}">
                <a16:creationId xmlns:a16="http://schemas.microsoft.com/office/drawing/2014/main" id="{BEE4D391-23D2-436C-9D90-DA104B38117B}"/>
              </a:ext>
            </a:extLst>
          </p:cNvPr>
          <p:cNvSpPr>
            <a:spLocks noGrp="1"/>
          </p:cNvSpPr>
          <p:nvPr>
            <p:ph type="title"/>
          </p:nvPr>
        </p:nvSpPr>
        <p:spPr/>
        <p:txBody>
          <a:bodyPr/>
          <a:lstStyle/>
          <a:p>
            <a:r>
              <a:rPr lang="en-US" dirty="0"/>
              <a:t>Inside Out Reentry Community</a:t>
            </a:r>
          </a:p>
        </p:txBody>
      </p:sp>
    </p:spTree>
    <p:extLst>
      <p:ext uri="{BB962C8B-B14F-4D97-AF65-F5344CB8AC3E}">
        <p14:creationId xmlns:p14="http://schemas.microsoft.com/office/powerpoint/2010/main" val="8170891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Barriers Facing Returning Citizens</a:t>
            </a:r>
          </a:p>
        </p:txBody>
      </p:sp>
      <p:sp>
        <p:nvSpPr>
          <p:cNvPr id="3" name="Content Placeholder 2"/>
          <p:cNvSpPr>
            <a:spLocks noGrp="1"/>
          </p:cNvSpPr>
          <p:nvPr>
            <p:ph idx="1"/>
          </p:nvPr>
        </p:nvSpPr>
        <p:spPr>
          <a:xfrm>
            <a:off x="1097280" y="1845734"/>
            <a:ext cx="10058400" cy="1423939"/>
          </a:xfrm>
        </p:spPr>
        <p:txBody>
          <a:bodyPr>
            <a:normAutofit fontScale="92500"/>
          </a:bodyPr>
          <a:lstStyle/>
          <a:p>
            <a:r>
              <a:rPr lang="en-US" sz="2400" b="1" dirty="0"/>
              <a:t>Approximately 95% of current prison inmates in Iowa will be reentering society.</a:t>
            </a:r>
          </a:p>
          <a:p>
            <a:r>
              <a:rPr lang="en-US" sz="2400" dirty="0"/>
              <a:t>The American Bar Association estimates that people returning to their communities after incarceration face nearly </a:t>
            </a:r>
            <a:r>
              <a:rPr lang="en-US" sz="2400" b="1" dirty="0"/>
              <a:t>40,000 different barriers </a:t>
            </a:r>
            <a:r>
              <a:rPr lang="en-US" sz="2400" dirty="0"/>
              <a:t>to success.</a:t>
            </a:r>
          </a:p>
        </p:txBody>
      </p:sp>
      <p:sp>
        <p:nvSpPr>
          <p:cNvPr id="4" name="TextBox 3"/>
          <p:cNvSpPr txBox="1"/>
          <p:nvPr/>
        </p:nvSpPr>
        <p:spPr>
          <a:xfrm>
            <a:off x="1097280" y="3269673"/>
            <a:ext cx="5312398" cy="2308324"/>
          </a:xfrm>
          <a:prstGeom prst="rect">
            <a:avLst/>
          </a:prstGeom>
          <a:noFill/>
        </p:spPr>
        <p:txBody>
          <a:bodyPr wrap="square" rtlCol="0">
            <a:spAutoFit/>
          </a:bodyPr>
          <a:lstStyle/>
          <a:p>
            <a:pPr>
              <a:buFont typeface="Arial" panose="020B0604020202020204" pitchFamily="34" charset="0"/>
              <a:buChar char="•"/>
            </a:pPr>
            <a:r>
              <a:rPr lang="en-US" sz="2400" dirty="0">
                <a:solidFill>
                  <a:schemeClr val="tx1">
                    <a:lumMod val="75000"/>
                    <a:lumOff val="25000"/>
                  </a:schemeClr>
                </a:solidFill>
              </a:rPr>
              <a:t> Housing: </a:t>
            </a:r>
          </a:p>
          <a:p>
            <a:r>
              <a:rPr lang="en-US" sz="2400" dirty="0">
                <a:solidFill>
                  <a:schemeClr val="tx1">
                    <a:lumMod val="75000"/>
                    <a:lumOff val="25000"/>
                  </a:schemeClr>
                </a:solidFill>
              </a:rPr>
              <a:t>	discrimination and affordability</a:t>
            </a:r>
          </a:p>
          <a:p>
            <a:pPr>
              <a:buFont typeface="Arial" panose="020B0604020202020204" pitchFamily="34" charset="0"/>
              <a:buChar char="•"/>
            </a:pPr>
            <a:r>
              <a:rPr lang="en-US" sz="2400" dirty="0">
                <a:solidFill>
                  <a:schemeClr val="tx1">
                    <a:lumMod val="75000"/>
                    <a:lumOff val="25000"/>
                  </a:schemeClr>
                </a:solidFill>
              </a:rPr>
              <a:t> Employment</a:t>
            </a:r>
          </a:p>
          <a:p>
            <a:pPr>
              <a:buFont typeface="Arial" panose="020B0604020202020204" pitchFamily="34" charset="0"/>
              <a:buChar char="•"/>
            </a:pPr>
            <a:r>
              <a:rPr lang="en-US" sz="2400" dirty="0">
                <a:solidFill>
                  <a:schemeClr val="tx1">
                    <a:lumMod val="75000"/>
                    <a:lumOff val="25000"/>
                  </a:schemeClr>
                </a:solidFill>
              </a:rPr>
              <a:t> Transportation</a:t>
            </a:r>
          </a:p>
          <a:p>
            <a:pPr>
              <a:buFont typeface="Arial" panose="020B0604020202020204" pitchFamily="34" charset="0"/>
              <a:buChar char="•"/>
            </a:pPr>
            <a:r>
              <a:rPr lang="en-US" sz="2400" dirty="0">
                <a:solidFill>
                  <a:schemeClr val="tx1">
                    <a:lumMod val="75000"/>
                    <a:lumOff val="25000"/>
                  </a:schemeClr>
                </a:solidFill>
              </a:rPr>
              <a:t> Basic citizenship rights (e.g., voting)	</a:t>
            </a:r>
            <a:r>
              <a:rPr lang="en-US" sz="2400" dirty="0"/>
              <a:t>	</a:t>
            </a:r>
          </a:p>
          <a:p>
            <a:endParaRPr lang="en-US" sz="2400" dirty="0"/>
          </a:p>
        </p:txBody>
      </p:sp>
      <p:sp>
        <p:nvSpPr>
          <p:cNvPr id="5" name="TextBox 4"/>
          <p:cNvSpPr txBox="1"/>
          <p:nvPr/>
        </p:nvSpPr>
        <p:spPr>
          <a:xfrm>
            <a:off x="6313893" y="3269673"/>
            <a:ext cx="4637116" cy="1938992"/>
          </a:xfrm>
          <a:prstGeom prst="rect">
            <a:avLst/>
          </a:prstGeom>
          <a:noFill/>
        </p:spPr>
        <p:txBody>
          <a:bodyPr wrap="square" rtlCol="0">
            <a:spAutoFit/>
          </a:bodyPr>
          <a:lstStyle/>
          <a:p>
            <a:pPr>
              <a:buFont typeface="Arial" panose="020B0604020202020204" pitchFamily="34" charset="0"/>
              <a:buChar char="•"/>
            </a:pPr>
            <a:r>
              <a:rPr lang="en-US" sz="2400" dirty="0">
                <a:solidFill>
                  <a:schemeClr val="tx1">
                    <a:lumMod val="75000"/>
                    <a:lumOff val="25000"/>
                  </a:schemeClr>
                </a:solidFill>
              </a:rPr>
              <a:t> Social stigma and isolation</a:t>
            </a:r>
          </a:p>
          <a:p>
            <a:pPr>
              <a:buFont typeface="Arial" panose="020B0604020202020204" pitchFamily="34" charset="0"/>
              <a:buChar char="•"/>
            </a:pPr>
            <a:r>
              <a:rPr lang="en-US" sz="2400" dirty="0">
                <a:solidFill>
                  <a:schemeClr val="tx1">
                    <a:lumMod val="75000"/>
                    <a:lumOff val="25000"/>
                  </a:schemeClr>
                </a:solidFill>
              </a:rPr>
              <a:t> Accessing basic services</a:t>
            </a:r>
          </a:p>
          <a:p>
            <a:pPr>
              <a:buFont typeface="Arial" panose="020B0604020202020204" pitchFamily="34" charset="0"/>
              <a:buChar char="•"/>
            </a:pPr>
            <a:r>
              <a:rPr lang="en-US" sz="2400" dirty="0">
                <a:solidFill>
                  <a:schemeClr val="tx1">
                    <a:lumMod val="75000"/>
                    <a:lumOff val="25000"/>
                  </a:schemeClr>
                </a:solidFill>
              </a:rPr>
              <a:t> Lack of familial support</a:t>
            </a:r>
          </a:p>
          <a:p>
            <a:pPr>
              <a:buFont typeface="Arial" panose="020B0604020202020204" pitchFamily="34" charset="0"/>
              <a:buChar char="•"/>
            </a:pPr>
            <a:r>
              <a:rPr lang="en-US" sz="2400" dirty="0">
                <a:solidFill>
                  <a:schemeClr val="tx1">
                    <a:lumMod val="75000"/>
                    <a:lumOff val="25000"/>
                  </a:schemeClr>
                </a:solidFill>
              </a:rPr>
              <a:t> Mental health and/or substance    	abuse issues</a:t>
            </a:r>
          </a:p>
        </p:txBody>
      </p:sp>
    </p:spTree>
    <p:extLst>
      <p:ext uri="{BB962C8B-B14F-4D97-AF65-F5344CB8AC3E}">
        <p14:creationId xmlns:p14="http://schemas.microsoft.com/office/powerpoint/2010/main" val="2023865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Reentry &amp; Disparities</a:t>
            </a:r>
          </a:p>
        </p:txBody>
      </p:sp>
      <p:sp>
        <p:nvSpPr>
          <p:cNvPr id="3" name="Content Placeholder 2"/>
          <p:cNvSpPr>
            <a:spLocks noGrp="1"/>
          </p:cNvSpPr>
          <p:nvPr>
            <p:ph idx="1"/>
          </p:nvPr>
        </p:nvSpPr>
        <p:spPr>
          <a:xfrm>
            <a:off x="1097280" y="1950098"/>
            <a:ext cx="10058400" cy="3918996"/>
          </a:xfrm>
        </p:spPr>
        <p:txBody>
          <a:bodyPr>
            <a:normAutofit/>
          </a:bodyPr>
          <a:lstStyle/>
          <a:p>
            <a:pPr>
              <a:buFont typeface="Arial" panose="020B0604020202020204" pitchFamily="34" charset="0"/>
              <a:buChar char="•"/>
            </a:pPr>
            <a:r>
              <a:rPr lang="en-US" sz="2400" dirty="0"/>
              <a:t>  According to the DOC’s Bureau of Justice Statistics, </a:t>
            </a:r>
            <a:r>
              <a:rPr lang="en-US" sz="2400" b="1" dirty="0"/>
              <a:t>73% of women and 55% of men</a:t>
            </a:r>
            <a:r>
              <a:rPr lang="en-US" sz="2400" dirty="0"/>
              <a:t> in state prisons show symptoms of at least one mental health problem. </a:t>
            </a:r>
          </a:p>
          <a:p>
            <a:pPr>
              <a:buFont typeface="Arial" panose="020B0604020202020204" pitchFamily="34" charset="0"/>
              <a:buChar char="•"/>
            </a:pPr>
            <a:r>
              <a:rPr lang="en-US" sz="2400" dirty="0"/>
              <a:t> People of color are overrepresented in prisons and in our returning citizen population. </a:t>
            </a:r>
          </a:p>
          <a:p>
            <a:pPr>
              <a:buFont typeface="Arial" panose="020B0604020202020204" pitchFamily="34" charset="0"/>
              <a:buChar char="•"/>
            </a:pPr>
            <a:r>
              <a:rPr lang="en-US" sz="2400" dirty="0"/>
              <a:t> Formerly incarcerated individuals are also disproportionately low income, have mental, learning or physical disabilities, and other marginalized identities.</a:t>
            </a:r>
          </a:p>
          <a:p>
            <a:pPr>
              <a:buFont typeface="Arial" panose="020B0604020202020204" pitchFamily="34" charset="0"/>
              <a:buChar char="•"/>
            </a:pPr>
            <a:r>
              <a:rPr lang="en-US" sz="2400" dirty="0"/>
              <a:t> The majority of women returning from incarceration are abuse survivors.</a:t>
            </a:r>
          </a:p>
        </p:txBody>
      </p:sp>
    </p:spTree>
    <p:extLst>
      <p:ext uri="{BB962C8B-B14F-4D97-AF65-F5344CB8AC3E}">
        <p14:creationId xmlns:p14="http://schemas.microsoft.com/office/powerpoint/2010/main" val="2618420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Inside Out Reentry Provides:</a:t>
            </a:r>
          </a:p>
        </p:txBody>
      </p:sp>
      <p:sp>
        <p:nvSpPr>
          <p:cNvPr id="5" name="Content Placeholder 4"/>
          <p:cNvSpPr>
            <a:spLocks noGrp="1"/>
          </p:cNvSpPr>
          <p:nvPr>
            <p:ph idx="1"/>
          </p:nvPr>
        </p:nvSpPr>
        <p:spPr>
          <a:xfrm>
            <a:off x="1097281" y="1845734"/>
            <a:ext cx="4673284" cy="4023360"/>
          </a:xfrm>
        </p:spPr>
        <p:txBody>
          <a:bodyPr>
            <a:noAutofit/>
          </a:bodyPr>
          <a:lstStyle/>
          <a:p>
            <a:pPr>
              <a:buFont typeface="Arial" panose="020B0604020202020204" pitchFamily="34" charset="0"/>
              <a:buChar char="•"/>
            </a:pPr>
            <a:r>
              <a:rPr lang="en-US" sz="2100" dirty="0"/>
              <a:t>  A drop-in resource center</a:t>
            </a:r>
          </a:p>
          <a:p>
            <a:pPr>
              <a:buFont typeface="Arial" panose="020B0604020202020204" pitchFamily="34" charset="0"/>
              <a:buChar char="•"/>
            </a:pPr>
            <a:r>
              <a:rPr lang="en-US" sz="2100" dirty="0"/>
              <a:t>  Mentoring and support groups</a:t>
            </a:r>
          </a:p>
          <a:p>
            <a:pPr>
              <a:buFont typeface="Arial" panose="020B0604020202020204" pitchFamily="34" charset="0"/>
              <a:buChar char="•"/>
            </a:pPr>
            <a:r>
              <a:rPr lang="en-US" sz="2100" dirty="0"/>
              <a:t>  Help finding employment and housing</a:t>
            </a:r>
          </a:p>
          <a:p>
            <a:pPr>
              <a:buFont typeface="Arial" panose="020B0604020202020204" pitchFamily="34" charset="0"/>
              <a:buChar char="•"/>
            </a:pPr>
            <a:r>
              <a:rPr lang="en-US" sz="2100" dirty="0"/>
              <a:t>  Access to other community resources</a:t>
            </a:r>
          </a:p>
          <a:p>
            <a:pPr>
              <a:buFont typeface="Arial" panose="020B0604020202020204" pitchFamily="34" charset="0"/>
              <a:buChar char="•"/>
            </a:pPr>
            <a:r>
              <a:rPr lang="en-US" sz="2100" dirty="0"/>
              <a:t>  Transportation assistance</a:t>
            </a:r>
          </a:p>
          <a:p>
            <a:pPr>
              <a:buFont typeface="Arial" panose="020B0604020202020204" pitchFamily="34" charset="0"/>
              <a:buChar char="•"/>
            </a:pPr>
            <a:r>
              <a:rPr lang="en-US" sz="2100" dirty="0"/>
              <a:t>  Life skill training and tutoring (</a:t>
            </a:r>
            <a:r>
              <a:rPr lang="en-US" sz="2100" dirty="0" err="1"/>
              <a:t>HiSET</a:t>
            </a:r>
            <a:r>
              <a:rPr lang="en-US" sz="2100" dirty="0"/>
              <a:t>)</a:t>
            </a:r>
          </a:p>
          <a:p>
            <a:pPr>
              <a:buFont typeface="Arial" panose="020B0604020202020204" pitchFamily="34" charset="0"/>
              <a:buChar char="•"/>
            </a:pPr>
            <a:r>
              <a:rPr lang="en-US" sz="2100" dirty="0"/>
              <a:t>  Friendship, social activities and opportunities to serve the community</a:t>
            </a:r>
          </a:p>
          <a:p>
            <a:pPr>
              <a:buFont typeface="Arial" panose="020B0604020202020204" pitchFamily="34" charset="0"/>
              <a:buChar char="•"/>
            </a:pPr>
            <a:r>
              <a:rPr lang="en-US" sz="2100" dirty="0"/>
              <a:t>  Correspondence and reentry planning        with incarcerated individuals</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62221" y="1845734"/>
            <a:ext cx="5364480" cy="4023360"/>
          </a:xfrm>
          <a:prstGeom prst="rect">
            <a:avLst/>
          </a:prstGeom>
        </p:spPr>
      </p:pic>
    </p:spTree>
    <p:extLst>
      <p:ext uri="{BB962C8B-B14F-4D97-AF65-F5344CB8AC3E}">
        <p14:creationId xmlns:p14="http://schemas.microsoft.com/office/powerpoint/2010/main" val="37554198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We are one community seeking personal and social change from the inside out</a:t>
            </a:r>
          </a:p>
        </p:txBody>
      </p:sp>
      <p:pic>
        <p:nvPicPr>
          <p:cNvPr id="4" name="Picture Placeholder 8">
            <a:extLst>
              <a:ext uri="{FF2B5EF4-FFF2-40B4-BE49-F238E27FC236}">
                <a16:creationId xmlns:a16="http://schemas.microsoft.com/office/drawing/2014/main" id="{6695F118-D086-4CA6-9CA3-0BA91F3044AD}"/>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0182" b="20182"/>
          <a:stretch>
            <a:fillRect/>
          </a:stretch>
        </p:blipFill>
        <p:spPr>
          <a:xfrm>
            <a:off x="1629187" y="1846263"/>
            <a:ext cx="8993951" cy="4022725"/>
          </a:xfrm>
        </p:spPr>
      </p:pic>
    </p:spTree>
    <p:extLst>
      <p:ext uri="{BB962C8B-B14F-4D97-AF65-F5344CB8AC3E}">
        <p14:creationId xmlns:p14="http://schemas.microsoft.com/office/powerpoint/2010/main" val="33224161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33FAD6C-9DD6-466D-9201-221132530367}"/>
              </a:ext>
            </a:extLst>
          </p:cNvPr>
          <p:cNvSpPr>
            <a:spLocks noGrp="1"/>
          </p:cNvSpPr>
          <p:nvPr>
            <p:ph type="title"/>
          </p:nvPr>
        </p:nvSpPr>
        <p:spPr/>
        <p:txBody>
          <a:bodyPr/>
          <a:lstStyle/>
          <a:p>
            <a:r>
              <a:rPr lang="en-US" dirty="0"/>
              <a:t>Meeting People Where They Are At</a:t>
            </a:r>
          </a:p>
        </p:txBody>
      </p:sp>
      <p:pic>
        <p:nvPicPr>
          <p:cNvPr id="10" name="Content Placeholder 9">
            <a:extLst>
              <a:ext uri="{FF2B5EF4-FFF2-40B4-BE49-F238E27FC236}">
                <a16:creationId xmlns:a16="http://schemas.microsoft.com/office/drawing/2014/main" id="{E98933D4-CBD5-4FB2-AC93-E35EA03D4DD5}"/>
              </a:ext>
            </a:extLst>
          </p:cNvPr>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96963" y="2211388"/>
            <a:ext cx="4938712" cy="3292474"/>
          </a:xfrm>
        </p:spPr>
      </p:pic>
      <p:sp>
        <p:nvSpPr>
          <p:cNvPr id="8" name="Content Placeholder 7">
            <a:extLst>
              <a:ext uri="{FF2B5EF4-FFF2-40B4-BE49-F238E27FC236}">
                <a16:creationId xmlns:a16="http://schemas.microsoft.com/office/drawing/2014/main" id="{98F93BB6-4F74-4D60-9EC5-0C1A45519423}"/>
              </a:ext>
            </a:extLst>
          </p:cNvPr>
          <p:cNvSpPr>
            <a:spLocks noGrp="1"/>
          </p:cNvSpPr>
          <p:nvPr>
            <p:ph sz="half" idx="2"/>
          </p:nvPr>
        </p:nvSpPr>
        <p:spPr>
          <a:xfrm>
            <a:off x="6216968" y="2211388"/>
            <a:ext cx="4938712" cy="3863013"/>
          </a:xfrm>
        </p:spPr>
        <p:txBody>
          <a:bodyPr>
            <a:normAutofit/>
          </a:bodyPr>
          <a:lstStyle/>
          <a:p>
            <a:pPr>
              <a:buFont typeface="Arial" panose="020B0604020202020204" pitchFamily="34" charset="0"/>
              <a:buChar char="•"/>
            </a:pPr>
            <a:r>
              <a:rPr lang="en-US" sz="2800" dirty="0"/>
              <a:t> Supporting change from within</a:t>
            </a:r>
          </a:p>
          <a:p>
            <a:pPr>
              <a:buFont typeface="Arial" panose="020B0604020202020204" pitchFamily="34" charset="0"/>
              <a:buChar char="•"/>
            </a:pPr>
            <a:r>
              <a:rPr lang="en-US" sz="2800" dirty="0"/>
              <a:t> Representation on board and in                organizational decisions</a:t>
            </a:r>
          </a:p>
          <a:p>
            <a:pPr>
              <a:buFont typeface="Arial" panose="020B0604020202020204" pitchFamily="34" charset="0"/>
              <a:buChar char="•"/>
            </a:pPr>
            <a:r>
              <a:rPr lang="en-US" sz="2800" dirty="0"/>
              <a:t> Building leadership</a:t>
            </a:r>
          </a:p>
          <a:p>
            <a:pPr>
              <a:buFont typeface="Arial" panose="020B0604020202020204" pitchFamily="34" charset="0"/>
              <a:buChar char="•"/>
            </a:pPr>
            <a:r>
              <a:rPr lang="en-US" sz="2800" dirty="0"/>
              <a:t> Judgement free approach</a:t>
            </a:r>
          </a:p>
          <a:p>
            <a:pPr>
              <a:buFont typeface="Arial" panose="020B0604020202020204" pitchFamily="34" charset="0"/>
              <a:buChar char="•"/>
            </a:pPr>
            <a:r>
              <a:rPr lang="en-US" sz="2800" dirty="0"/>
              <a:t> Accountability and acceptance</a:t>
            </a:r>
          </a:p>
        </p:txBody>
      </p:sp>
    </p:spTree>
    <p:extLst>
      <p:ext uri="{BB962C8B-B14F-4D97-AF65-F5344CB8AC3E}">
        <p14:creationId xmlns:p14="http://schemas.microsoft.com/office/powerpoint/2010/main" val="797918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the Past Year</a:t>
            </a:r>
          </a:p>
        </p:txBody>
      </p:sp>
      <p:sp>
        <p:nvSpPr>
          <p:cNvPr id="3" name="Content Placeholder 2"/>
          <p:cNvSpPr>
            <a:spLocks noGrp="1"/>
          </p:cNvSpPr>
          <p:nvPr>
            <p:ph idx="1"/>
          </p:nvPr>
        </p:nvSpPr>
        <p:spPr>
          <a:xfrm>
            <a:off x="1181099" y="1845733"/>
            <a:ext cx="5876649" cy="3454145"/>
          </a:xfrm>
        </p:spPr>
        <p:txBody>
          <a:bodyPr>
            <a:normAutofit/>
          </a:bodyPr>
          <a:lstStyle/>
          <a:p>
            <a:pPr>
              <a:buFont typeface="Arial" panose="020B0604020202020204" pitchFamily="34" charset="0"/>
              <a:buChar char="•"/>
            </a:pPr>
            <a:r>
              <a:rPr lang="en-US" sz="2400" dirty="0"/>
              <a:t> Worked with over 100 individuals coming out of incarceration, or with significant legal involvement</a:t>
            </a:r>
          </a:p>
          <a:p>
            <a:pPr>
              <a:buFont typeface="Arial" panose="020B0604020202020204" pitchFamily="34" charset="0"/>
              <a:buChar char="•"/>
            </a:pPr>
            <a:r>
              <a:rPr lang="en-US" sz="2400" dirty="0"/>
              <a:t> Held more than 100 groups </a:t>
            </a:r>
          </a:p>
          <a:p>
            <a:pPr>
              <a:buFont typeface="Arial" panose="020B0604020202020204" pitchFamily="34" charset="0"/>
              <a:buChar char="•"/>
            </a:pPr>
            <a:r>
              <a:rPr lang="en-US" sz="2400" dirty="0"/>
              <a:t> Sent over 400 emails and letters to incarcerated individuals</a:t>
            </a:r>
          </a:p>
          <a:p>
            <a:pPr>
              <a:buFont typeface="Arial" panose="020B0604020202020204" pitchFamily="34" charset="0"/>
              <a:buChar char="•"/>
            </a:pPr>
            <a:r>
              <a:rPr lang="en-US" sz="2400" dirty="0"/>
              <a:t> Hosted four mobile health clinics</a:t>
            </a:r>
          </a:p>
        </p:txBody>
      </p:sp>
      <p:pic>
        <p:nvPicPr>
          <p:cNvPr id="4" name="Picture 3">
            <a:extLst>
              <a:ext uri="{FF2B5EF4-FFF2-40B4-BE49-F238E27FC236}">
                <a16:creationId xmlns:a16="http://schemas.microsoft.com/office/drawing/2014/main" id="{A3ACC429-A939-4FA9-83F9-595725242606}"/>
              </a:ext>
            </a:extLst>
          </p:cNvPr>
          <p:cNvPicPr>
            <a:picLocks noChangeAspect="1"/>
          </p:cNvPicPr>
          <p:nvPr/>
        </p:nvPicPr>
        <p:blipFill>
          <a:blip r:embed="rId2"/>
          <a:stretch>
            <a:fillRect/>
          </a:stretch>
        </p:blipFill>
        <p:spPr>
          <a:xfrm>
            <a:off x="7354265" y="1845734"/>
            <a:ext cx="4081171" cy="3454145"/>
          </a:xfrm>
          <a:prstGeom prst="rect">
            <a:avLst/>
          </a:prstGeom>
        </p:spPr>
      </p:pic>
    </p:spTree>
    <p:extLst>
      <p:ext uri="{BB962C8B-B14F-4D97-AF65-F5344CB8AC3E}">
        <p14:creationId xmlns:p14="http://schemas.microsoft.com/office/powerpoint/2010/main" val="51888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Inside Out’s History and Partnerships</a:t>
            </a:r>
          </a:p>
        </p:txBody>
      </p:sp>
      <p:sp>
        <p:nvSpPr>
          <p:cNvPr id="3" name="Content Placeholder 2"/>
          <p:cNvSpPr>
            <a:spLocks noGrp="1"/>
          </p:cNvSpPr>
          <p:nvPr>
            <p:ph idx="1"/>
          </p:nvPr>
        </p:nvSpPr>
        <p:spPr/>
        <p:txBody>
          <a:bodyPr>
            <a:normAutofit/>
          </a:bodyPr>
          <a:lstStyle/>
          <a:p>
            <a:r>
              <a:rPr lang="en-US" sz="2400" b="1" dirty="0"/>
              <a:t>Inside Out Reentry </a:t>
            </a:r>
            <a:r>
              <a:rPr lang="en-US" sz="2400" dirty="0"/>
              <a:t>was founded in late 2014, originally as a project of Spirit of Christ Church of Iowa City. Inside Out became an independent non-profit in late 2015 </a:t>
            </a:r>
          </a:p>
          <a:p>
            <a:endParaRPr lang="en-US" sz="2400" dirty="0"/>
          </a:p>
          <a:p>
            <a:r>
              <a:rPr lang="en-US" sz="2400" b="1" dirty="0"/>
              <a:t>Community partners and collaborators include: </a:t>
            </a:r>
            <a:r>
              <a:rPr lang="en-US" sz="2400" dirty="0"/>
              <a:t>University of Iowa, Goodwill of the Heartland, Shelter House, 6th Judicial district (residential and field services), Iowa DOC, Salvation Army, Housing Trust Fund of Johnson County, Prelude Behavioral Service, Abbe Center for Community Mental Health, Iowa City Catholic Worker House, Jail Alternatives, Drug Treatment Court and more</a:t>
            </a:r>
          </a:p>
          <a:p>
            <a:r>
              <a:rPr lang="en-US" dirty="0"/>
              <a:t> </a:t>
            </a:r>
          </a:p>
        </p:txBody>
      </p:sp>
    </p:spTree>
    <p:extLst>
      <p:ext uri="{BB962C8B-B14F-4D97-AF65-F5344CB8AC3E}">
        <p14:creationId xmlns:p14="http://schemas.microsoft.com/office/powerpoint/2010/main" val="257087391"/>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docProps/app.xml><?xml version="1.0" encoding="utf-8"?>
<Properties xmlns="http://schemas.openxmlformats.org/officeDocument/2006/extended-properties" xmlns:vt="http://schemas.openxmlformats.org/officeDocument/2006/docPropsVTypes">
  <TotalTime>293</TotalTime>
  <Words>586</Words>
  <Application>Microsoft Office PowerPoint</Application>
  <PresentationFormat>Widescreen</PresentationFormat>
  <Paragraphs>63</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Courier New</vt:lpstr>
      <vt:lpstr>Retrospect</vt:lpstr>
      <vt:lpstr>Supporting Citizens Returning from Incarceration</vt:lpstr>
      <vt:lpstr>Inside Out Reentry Community</vt:lpstr>
      <vt:lpstr>Barriers Facing Returning Citizens</vt:lpstr>
      <vt:lpstr>Reentry &amp; Disparities</vt:lpstr>
      <vt:lpstr>Inside Out Reentry Provides:</vt:lpstr>
      <vt:lpstr>We are one community seeking personal and social change from the inside out</vt:lpstr>
      <vt:lpstr>Meeting People Where They Are At</vt:lpstr>
      <vt:lpstr>In the Past Year</vt:lpstr>
      <vt:lpstr>Inside Out’s History and Partnerships</vt:lpstr>
      <vt:lpstr>PowerPoint Presentation</vt:lpstr>
      <vt:lpstr>Barriers to Housing</vt:lpstr>
      <vt:lpstr>Areas for Improvement:</vt:lpstr>
      <vt:lpstr>Any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Supporting Citizens Returning from Incarceration</dc:title>
  <dc:creator>Inside Out Staff</dc:creator>
  <cp:lastModifiedBy>Inside Out Staff</cp:lastModifiedBy>
  <cp:revision>30</cp:revision>
  <dcterms:created xsi:type="dcterms:W3CDTF">2019-10-14T21:08:44Z</dcterms:created>
  <dcterms:modified xsi:type="dcterms:W3CDTF">2019-11-08T18:39:19Z</dcterms:modified>
</cp:coreProperties>
</file>